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3"/>
  </p:notesMasterIdLst>
  <p:handoutMasterIdLst>
    <p:handoutMasterId r:id="rId34"/>
  </p:handoutMasterIdLst>
  <p:sldIdLst>
    <p:sldId id="349" r:id="rId3"/>
    <p:sldId id="367" r:id="rId4"/>
    <p:sldId id="370" r:id="rId5"/>
    <p:sldId id="371" r:id="rId6"/>
    <p:sldId id="345" r:id="rId7"/>
    <p:sldId id="324" r:id="rId8"/>
    <p:sldId id="358" r:id="rId9"/>
    <p:sldId id="329" r:id="rId10"/>
    <p:sldId id="313" r:id="rId11"/>
    <p:sldId id="328" r:id="rId12"/>
    <p:sldId id="311" r:id="rId13"/>
    <p:sldId id="330" r:id="rId14"/>
    <p:sldId id="372" r:id="rId15"/>
    <p:sldId id="327" r:id="rId16"/>
    <p:sldId id="315" r:id="rId17"/>
    <p:sldId id="373" r:id="rId18"/>
    <p:sldId id="257" r:id="rId19"/>
    <p:sldId id="336" r:id="rId20"/>
    <p:sldId id="337" r:id="rId21"/>
    <p:sldId id="346" r:id="rId22"/>
    <p:sldId id="344" r:id="rId23"/>
    <p:sldId id="359" r:id="rId24"/>
    <p:sldId id="368" r:id="rId25"/>
    <p:sldId id="342" r:id="rId26"/>
    <p:sldId id="339" r:id="rId27"/>
    <p:sldId id="357" r:id="rId28"/>
    <p:sldId id="353" r:id="rId29"/>
    <p:sldId id="374" r:id="rId30"/>
    <p:sldId id="375" r:id="rId31"/>
    <p:sldId id="365"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6" autoAdjust="0"/>
    <p:restoredTop sz="94660"/>
  </p:normalViewPr>
  <p:slideViewPr>
    <p:cSldViewPr snapToGrid="0">
      <p:cViewPr varScale="1">
        <p:scale>
          <a:sx n="111" d="100"/>
          <a:sy n="111" d="100"/>
        </p:scale>
        <p:origin x="1680" y="11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44595D-EC73-6F4E-8556-3ADA625C6D2A}" type="doc">
      <dgm:prSet loTypeId="urn:microsoft.com/office/officeart/2005/8/layout/default" loCatId="" qsTypeId="urn:microsoft.com/office/officeart/2005/8/quickstyle/simple5" qsCatId="simple" csTypeId="urn:microsoft.com/office/officeart/2005/8/colors/accent1_2" csCatId="accent1" phldr="1"/>
      <dgm:spPr/>
      <dgm:t>
        <a:bodyPr/>
        <a:lstStyle/>
        <a:p>
          <a:endParaRPr lang="fr-FR"/>
        </a:p>
      </dgm:t>
    </dgm:pt>
    <dgm:pt modelId="{1DC9FDFC-4D2E-224E-9B22-0DF303E5CAB2}">
      <dgm:prSet phldrT="[Texte]"/>
      <dgm:spPr/>
      <dgm:t>
        <a:bodyPr/>
        <a:lstStyle/>
        <a:p>
          <a:r>
            <a:rPr lang="fr-FR" dirty="0"/>
            <a:t>Définir une problématique d’apprentissage</a:t>
          </a:r>
        </a:p>
      </dgm:t>
    </dgm:pt>
    <dgm:pt modelId="{54EA4F03-2C7A-7141-8789-8926BFCD000F}" type="parTrans" cxnId="{41863EA8-F0B8-B041-9DD0-5D11AFD7B160}">
      <dgm:prSet/>
      <dgm:spPr/>
      <dgm:t>
        <a:bodyPr/>
        <a:lstStyle/>
        <a:p>
          <a:endParaRPr lang="fr-FR"/>
        </a:p>
      </dgm:t>
    </dgm:pt>
    <dgm:pt modelId="{D2447D64-529E-1F47-9185-71EA8B51D330}" type="sibTrans" cxnId="{41863EA8-F0B8-B041-9DD0-5D11AFD7B160}">
      <dgm:prSet/>
      <dgm:spPr/>
      <dgm:t>
        <a:bodyPr/>
        <a:lstStyle/>
        <a:p>
          <a:endParaRPr lang="fr-FR"/>
        </a:p>
      </dgm:t>
    </dgm:pt>
    <dgm:pt modelId="{F8B783AB-0663-DA4C-B6C6-B6B8F540E58A}">
      <dgm:prSet phldrT="[Texte]"/>
      <dgm:spPr/>
      <dgm:t>
        <a:bodyPr/>
        <a:lstStyle/>
        <a:p>
          <a:r>
            <a:rPr lang="fr-FR" dirty="0"/>
            <a:t>Définir la séquence à construire</a:t>
          </a:r>
        </a:p>
      </dgm:t>
    </dgm:pt>
    <dgm:pt modelId="{BAB8AB62-FBB4-B849-A544-136C7501E47D}" type="parTrans" cxnId="{D5AF7077-229A-1C4B-8929-5EEBC0D72F3B}">
      <dgm:prSet/>
      <dgm:spPr/>
      <dgm:t>
        <a:bodyPr/>
        <a:lstStyle/>
        <a:p>
          <a:endParaRPr lang="fr-FR"/>
        </a:p>
      </dgm:t>
    </dgm:pt>
    <dgm:pt modelId="{F41307F0-975E-DA4A-A1E2-179509B57626}" type="sibTrans" cxnId="{D5AF7077-229A-1C4B-8929-5EEBC0D72F3B}">
      <dgm:prSet/>
      <dgm:spPr/>
      <dgm:t>
        <a:bodyPr/>
        <a:lstStyle/>
        <a:p>
          <a:endParaRPr lang="fr-FR"/>
        </a:p>
      </dgm:t>
    </dgm:pt>
    <dgm:pt modelId="{55DEB4B9-7A3B-2945-9180-F0B1A85CB064}">
      <dgm:prSet phldrT="[Texte]"/>
      <dgm:spPr/>
      <dgm:t>
        <a:bodyPr/>
        <a:lstStyle/>
        <a:p>
          <a:r>
            <a:rPr lang="fr-FR" dirty="0"/>
            <a:t>Construire et outiller une séquence</a:t>
          </a:r>
        </a:p>
      </dgm:t>
    </dgm:pt>
    <dgm:pt modelId="{28C78DEF-DB59-9445-91CF-938AF9EF9C2C}" type="parTrans" cxnId="{BD8BF8FC-0A3B-7E49-A3FA-452F2B6F6992}">
      <dgm:prSet/>
      <dgm:spPr/>
      <dgm:t>
        <a:bodyPr/>
        <a:lstStyle/>
        <a:p>
          <a:endParaRPr lang="fr-FR"/>
        </a:p>
      </dgm:t>
    </dgm:pt>
    <dgm:pt modelId="{384831F4-1DD5-D348-BA12-9FE8EA580DD9}" type="sibTrans" cxnId="{BD8BF8FC-0A3B-7E49-A3FA-452F2B6F6992}">
      <dgm:prSet/>
      <dgm:spPr/>
      <dgm:t>
        <a:bodyPr/>
        <a:lstStyle/>
        <a:p>
          <a:endParaRPr lang="fr-FR"/>
        </a:p>
      </dgm:t>
    </dgm:pt>
    <dgm:pt modelId="{A84B41A5-C0C0-0B46-8E80-3CA1BB1DFEF1}">
      <dgm:prSet phldrT="[Texte]"/>
      <dgm:spPr/>
      <dgm:t>
        <a:bodyPr/>
        <a:lstStyle/>
        <a:p>
          <a:r>
            <a:rPr lang="fr-FR" dirty="0"/>
            <a:t>Évaluer les étudiants et évaluer sa séquence</a:t>
          </a:r>
        </a:p>
      </dgm:t>
    </dgm:pt>
    <dgm:pt modelId="{A03E2623-C2C6-6646-8B23-101AAF406990}" type="parTrans" cxnId="{2521B16A-7D42-B44C-BD70-8A35F50BBB2B}">
      <dgm:prSet/>
      <dgm:spPr/>
      <dgm:t>
        <a:bodyPr/>
        <a:lstStyle/>
        <a:p>
          <a:endParaRPr lang="fr-FR"/>
        </a:p>
      </dgm:t>
    </dgm:pt>
    <dgm:pt modelId="{6FBBF9FD-C99B-D744-AF23-0B44FFF2FB14}" type="sibTrans" cxnId="{2521B16A-7D42-B44C-BD70-8A35F50BBB2B}">
      <dgm:prSet/>
      <dgm:spPr/>
      <dgm:t>
        <a:bodyPr/>
        <a:lstStyle/>
        <a:p>
          <a:endParaRPr lang="fr-FR"/>
        </a:p>
      </dgm:t>
    </dgm:pt>
    <dgm:pt modelId="{567BC353-4577-1448-98C2-B968D3132D18}" type="pres">
      <dgm:prSet presAssocID="{5D44595D-EC73-6F4E-8556-3ADA625C6D2A}" presName="diagram" presStyleCnt="0">
        <dgm:presLayoutVars>
          <dgm:dir/>
          <dgm:resizeHandles val="exact"/>
        </dgm:presLayoutVars>
      </dgm:prSet>
      <dgm:spPr/>
      <dgm:t>
        <a:bodyPr/>
        <a:lstStyle/>
        <a:p>
          <a:endParaRPr lang="fr-FR"/>
        </a:p>
      </dgm:t>
    </dgm:pt>
    <dgm:pt modelId="{B426D0ED-0628-A347-B4CB-ED232EB4970A}" type="pres">
      <dgm:prSet presAssocID="{1DC9FDFC-4D2E-224E-9B22-0DF303E5CAB2}" presName="node" presStyleLbl="node1" presStyleIdx="0" presStyleCnt="4">
        <dgm:presLayoutVars>
          <dgm:bulletEnabled val="1"/>
        </dgm:presLayoutVars>
      </dgm:prSet>
      <dgm:spPr/>
      <dgm:t>
        <a:bodyPr/>
        <a:lstStyle/>
        <a:p>
          <a:endParaRPr lang="fr-FR"/>
        </a:p>
      </dgm:t>
    </dgm:pt>
    <dgm:pt modelId="{1D240A71-3F90-CD4C-A013-309BC5F9224F}" type="pres">
      <dgm:prSet presAssocID="{D2447D64-529E-1F47-9185-71EA8B51D330}" presName="sibTrans" presStyleCnt="0"/>
      <dgm:spPr/>
    </dgm:pt>
    <dgm:pt modelId="{8F0A238E-0BCE-E14C-91E8-D46127DC1D43}" type="pres">
      <dgm:prSet presAssocID="{F8B783AB-0663-DA4C-B6C6-B6B8F540E58A}" presName="node" presStyleLbl="node1" presStyleIdx="1" presStyleCnt="4">
        <dgm:presLayoutVars>
          <dgm:bulletEnabled val="1"/>
        </dgm:presLayoutVars>
      </dgm:prSet>
      <dgm:spPr/>
      <dgm:t>
        <a:bodyPr/>
        <a:lstStyle/>
        <a:p>
          <a:endParaRPr lang="fr-FR"/>
        </a:p>
      </dgm:t>
    </dgm:pt>
    <dgm:pt modelId="{2A3AA9CB-2A62-9641-9D41-719559FA8C22}" type="pres">
      <dgm:prSet presAssocID="{F41307F0-975E-DA4A-A1E2-179509B57626}" presName="sibTrans" presStyleCnt="0"/>
      <dgm:spPr/>
    </dgm:pt>
    <dgm:pt modelId="{9F1045AB-6B2F-8842-8C6B-4D726E7F26FD}" type="pres">
      <dgm:prSet presAssocID="{55DEB4B9-7A3B-2945-9180-F0B1A85CB064}" presName="node" presStyleLbl="node1" presStyleIdx="2" presStyleCnt="4">
        <dgm:presLayoutVars>
          <dgm:bulletEnabled val="1"/>
        </dgm:presLayoutVars>
      </dgm:prSet>
      <dgm:spPr/>
      <dgm:t>
        <a:bodyPr/>
        <a:lstStyle/>
        <a:p>
          <a:endParaRPr lang="fr-FR"/>
        </a:p>
      </dgm:t>
    </dgm:pt>
    <dgm:pt modelId="{C629B99A-22F9-2049-B32D-5839257724A3}" type="pres">
      <dgm:prSet presAssocID="{384831F4-1DD5-D348-BA12-9FE8EA580DD9}" presName="sibTrans" presStyleCnt="0"/>
      <dgm:spPr/>
    </dgm:pt>
    <dgm:pt modelId="{EAB5ED5D-E05B-474B-9F1B-4695C71F05C2}" type="pres">
      <dgm:prSet presAssocID="{A84B41A5-C0C0-0B46-8E80-3CA1BB1DFEF1}" presName="node" presStyleLbl="node1" presStyleIdx="3" presStyleCnt="4">
        <dgm:presLayoutVars>
          <dgm:bulletEnabled val="1"/>
        </dgm:presLayoutVars>
      </dgm:prSet>
      <dgm:spPr/>
      <dgm:t>
        <a:bodyPr/>
        <a:lstStyle/>
        <a:p>
          <a:endParaRPr lang="fr-FR"/>
        </a:p>
      </dgm:t>
    </dgm:pt>
  </dgm:ptLst>
  <dgm:cxnLst>
    <dgm:cxn modelId="{BD8BF8FC-0A3B-7E49-A3FA-452F2B6F6992}" srcId="{5D44595D-EC73-6F4E-8556-3ADA625C6D2A}" destId="{55DEB4B9-7A3B-2945-9180-F0B1A85CB064}" srcOrd="2" destOrd="0" parTransId="{28C78DEF-DB59-9445-91CF-938AF9EF9C2C}" sibTransId="{384831F4-1DD5-D348-BA12-9FE8EA580DD9}"/>
    <dgm:cxn modelId="{D5AF7077-229A-1C4B-8929-5EEBC0D72F3B}" srcId="{5D44595D-EC73-6F4E-8556-3ADA625C6D2A}" destId="{F8B783AB-0663-DA4C-B6C6-B6B8F540E58A}" srcOrd="1" destOrd="0" parTransId="{BAB8AB62-FBB4-B849-A544-136C7501E47D}" sibTransId="{F41307F0-975E-DA4A-A1E2-179509B57626}"/>
    <dgm:cxn modelId="{01CBBEBE-A91F-904F-9FE3-6A4963FDE624}" type="presOf" srcId="{1DC9FDFC-4D2E-224E-9B22-0DF303E5CAB2}" destId="{B426D0ED-0628-A347-B4CB-ED232EB4970A}" srcOrd="0" destOrd="0" presId="urn:microsoft.com/office/officeart/2005/8/layout/default"/>
    <dgm:cxn modelId="{41863EA8-F0B8-B041-9DD0-5D11AFD7B160}" srcId="{5D44595D-EC73-6F4E-8556-3ADA625C6D2A}" destId="{1DC9FDFC-4D2E-224E-9B22-0DF303E5CAB2}" srcOrd="0" destOrd="0" parTransId="{54EA4F03-2C7A-7141-8789-8926BFCD000F}" sibTransId="{D2447D64-529E-1F47-9185-71EA8B51D330}"/>
    <dgm:cxn modelId="{2521B16A-7D42-B44C-BD70-8A35F50BBB2B}" srcId="{5D44595D-EC73-6F4E-8556-3ADA625C6D2A}" destId="{A84B41A5-C0C0-0B46-8E80-3CA1BB1DFEF1}" srcOrd="3" destOrd="0" parTransId="{A03E2623-C2C6-6646-8B23-101AAF406990}" sibTransId="{6FBBF9FD-C99B-D744-AF23-0B44FFF2FB14}"/>
    <dgm:cxn modelId="{9B39ECD6-63D7-654D-A6AA-4E55FC5F9283}" type="presOf" srcId="{55DEB4B9-7A3B-2945-9180-F0B1A85CB064}" destId="{9F1045AB-6B2F-8842-8C6B-4D726E7F26FD}" srcOrd="0" destOrd="0" presId="urn:microsoft.com/office/officeart/2005/8/layout/default"/>
    <dgm:cxn modelId="{29C2E858-9579-6645-8638-38EFE28CE1A7}" type="presOf" srcId="{A84B41A5-C0C0-0B46-8E80-3CA1BB1DFEF1}" destId="{EAB5ED5D-E05B-474B-9F1B-4695C71F05C2}" srcOrd="0" destOrd="0" presId="urn:microsoft.com/office/officeart/2005/8/layout/default"/>
    <dgm:cxn modelId="{DBD91084-6294-7548-96F7-F2C1000A97BA}" type="presOf" srcId="{5D44595D-EC73-6F4E-8556-3ADA625C6D2A}" destId="{567BC353-4577-1448-98C2-B968D3132D18}" srcOrd="0" destOrd="0" presId="urn:microsoft.com/office/officeart/2005/8/layout/default"/>
    <dgm:cxn modelId="{7BDA6C41-C8E3-7F47-8513-B4BCF35459DE}" type="presOf" srcId="{F8B783AB-0663-DA4C-B6C6-B6B8F540E58A}" destId="{8F0A238E-0BCE-E14C-91E8-D46127DC1D43}" srcOrd="0" destOrd="0" presId="urn:microsoft.com/office/officeart/2005/8/layout/default"/>
    <dgm:cxn modelId="{A42AD0E1-60E3-034F-98F9-C2366CC4C302}" type="presParOf" srcId="{567BC353-4577-1448-98C2-B968D3132D18}" destId="{B426D0ED-0628-A347-B4CB-ED232EB4970A}" srcOrd="0" destOrd="0" presId="urn:microsoft.com/office/officeart/2005/8/layout/default"/>
    <dgm:cxn modelId="{27AAA146-2FD4-FD43-B4BE-C0BF15BCD165}" type="presParOf" srcId="{567BC353-4577-1448-98C2-B968D3132D18}" destId="{1D240A71-3F90-CD4C-A013-309BC5F9224F}" srcOrd="1" destOrd="0" presId="urn:microsoft.com/office/officeart/2005/8/layout/default"/>
    <dgm:cxn modelId="{9B0B3565-83C5-1743-8356-2D9500AC9D08}" type="presParOf" srcId="{567BC353-4577-1448-98C2-B968D3132D18}" destId="{8F0A238E-0BCE-E14C-91E8-D46127DC1D43}" srcOrd="2" destOrd="0" presId="urn:microsoft.com/office/officeart/2005/8/layout/default"/>
    <dgm:cxn modelId="{10981C4A-5233-2146-97BF-0424ECF01C62}" type="presParOf" srcId="{567BC353-4577-1448-98C2-B968D3132D18}" destId="{2A3AA9CB-2A62-9641-9D41-719559FA8C22}" srcOrd="3" destOrd="0" presId="urn:microsoft.com/office/officeart/2005/8/layout/default"/>
    <dgm:cxn modelId="{156C134E-260C-8F46-B0A5-AED902BBC2BA}" type="presParOf" srcId="{567BC353-4577-1448-98C2-B968D3132D18}" destId="{9F1045AB-6B2F-8842-8C6B-4D726E7F26FD}" srcOrd="4" destOrd="0" presId="urn:microsoft.com/office/officeart/2005/8/layout/default"/>
    <dgm:cxn modelId="{A4FE3524-DEC1-EB47-B774-074E1FF5F964}" type="presParOf" srcId="{567BC353-4577-1448-98C2-B968D3132D18}" destId="{C629B99A-22F9-2049-B32D-5839257724A3}" srcOrd="5" destOrd="0" presId="urn:microsoft.com/office/officeart/2005/8/layout/default"/>
    <dgm:cxn modelId="{5FC69884-8FA3-BA41-8F69-B72856A2B02D}" type="presParOf" srcId="{567BC353-4577-1448-98C2-B968D3132D18}" destId="{EAB5ED5D-E05B-474B-9F1B-4695C71F05C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6D0ED-0628-A347-B4CB-ED232EB4970A}">
      <dsp:nvSpPr>
        <dsp:cNvPr id="0" name=""/>
        <dsp:cNvSpPr/>
      </dsp:nvSpPr>
      <dsp:spPr>
        <a:xfrm>
          <a:off x="202043" y="209"/>
          <a:ext cx="1434685" cy="8608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a:t>Définir une problématique d’apprentissage</a:t>
          </a:r>
        </a:p>
      </dsp:txBody>
      <dsp:txXfrm>
        <a:off x="202043" y="209"/>
        <a:ext cx="1434685" cy="860811"/>
      </dsp:txXfrm>
    </dsp:sp>
    <dsp:sp modelId="{8F0A238E-0BCE-E14C-91E8-D46127DC1D43}">
      <dsp:nvSpPr>
        <dsp:cNvPr id="0" name=""/>
        <dsp:cNvSpPr/>
      </dsp:nvSpPr>
      <dsp:spPr>
        <a:xfrm>
          <a:off x="1780197" y="209"/>
          <a:ext cx="1434685" cy="8608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a:t>Définir la séquence à construire</a:t>
          </a:r>
        </a:p>
      </dsp:txBody>
      <dsp:txXfrm>
        <a:off x="1780197" y="209"/>
        <a:ext cx="1434685" cy="860811"/>
      </dsp:txXfrm>
    </dsp:sp>
    <dsp:sp modelId="{9F1045AB-6B2F-8842-8C6B-4D726E7F26FD}">
      <dsp:nvSpPr>
        <dsp:cNvPr id="0" name=""/>
        <dsp:cNvSpPr/>
      </dsp:nvSpPr>
      <dsp:spPr>
        <a:xfrm>
          <a:off x="3358351" y="209"/>
          <a:ext cx="1434685" cy="8608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a:t>Construire et outiller une séquence</a:t>
          </a:r>
        </a:p>
      </dsp:txBody>
      <dsp:txXfrm>
        <a:off x="3358351" y="209"/>
        <a:ext cx="1434685" cy="860811"/>
      </dsp:txXfrm>
    </dsp:sp>
    <dsp:sp modelId="{EAB5ED5D-E05B-474B-9F1B-4695C71F05C2}">
      <dsp:nvSpPr>
        <dsp:cNvPr id="0" name=""/>
        <dsp:cNvSpPr/>
      </dsp:nvSpPr>
      <dsp:spPr>
        <a:xfrm>
          <a:off x="4936505" y="209"/>
          <a:ext cx="1434685" cy="86081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a:t>Évaluer les étudiants et évaluer sa séquence</a:t>
          </a:r>
        </a:p>
      </dsp:txBody>
      <dsp:txXfrm>
        <a:off x="4936505" y="209"/>
        <a:ext cx="1434685" cy="86081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E92272-286A-40F5-A3EB-43EBA8510FD5}" type="datetimeFigureOut">
              <a:rPr lang="fr-FR" smtClean="0"/>
              <a:t>18/07/2022</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76D644-11D0-4A97-8627-F98658A9B892}" type="slidenum">
              <a:rPr lang="fr-FR" smtClean="0"/>
              <a:t>‹N°›</a:t>
            </a:fld>
            <a:endParaRPr lang="fr-FR"/>
          </a:p>
        </p:txBody>
      </p:sp>
    </p:spTree>
    <p:extLst>
      <p:ext uri="{BB962C8B-B14F-4D97-AF65-F5344CB8AC3E}">
        <p14:creationId xmlns:p14="http://schemas.microsoft.com/office/powerpoint/2010/main" val="336443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83ACF5-6C31-4213-B688-61AAF3108873}" type="datetimeFigureOut">
              <a:rPr lang="fr-FR" smtClean="0"/>
              <a:t>18/07/2022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C401C-8652-4452-9CF0-A451CA0AB598}" type="slidenum">
              <a:rPr lang="fr-FR" smtClean="0"/>
              <a:t>‹N°›</a:t>
            </a:fld>
            <a:endParaRPr lang="fr-FR"/>
          </a:p>
        </p:txBody>
      </p:sp>
    </p:spTree>
    <p:extLst>
      <p:ext uri="{BB962C8B-B14F-4D97-AF65-F5344CB8AC3E}">
        <p14:creationId xmlns:p14="http://schemas.microsoft.com/office/powerpoint/2010/main" val="1704330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1</a:t>
            </a:fld>
            <a:endParaRPr lang="fr-FR"/>
          </a:p>
        </p:txBody>
      </p:sp>
    </p:spTree>
    <p:extLst>
      <p:ext uri="{BB962C8B-B14F-4D97-AF65-F5344CB8AC3E}">
        <p14:creationId xmlns:p14="http://schemas.microsoft.com/office/powerpoint/2010/main" val="22743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2</a:t>
            </a:fld>
            <a:endParaRPr lang="fr-FR"/>
          </a:p>
        </p:txBody>
      </p:sp>
    </p:spTree>
    <p:extLst>
      <p:ext uri="{BB962C8B-B14F-4D97-AF65-F5344CB8AC3E}">
        <p14:creationId xmlns:p14="http://schemas.microsoft.com/office/powerpoint/2010/main" val="3726642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11</a:t>
            </a:fld>
            <a:endParaRPr lang="fr-FR"/>
          </a:p>
        </p:txBody>
      </p:sp>
    </p:spTree>
    <p:extLst>
      <p:ext uri="{BB962C8B-B14F-4D97-AF65-F5344CB8AC3E}">
        <p14:creationId xmlns:p14="http://schemas.microsoft.com/office/powerpoint/2010/main" val="375161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13</a:t>
            </a:fld>
            <a:endParaRPr lang="fr-FR"/>
          </a:p>
        </p:txBody>
      </p:sp>
    </p:spTree>
    <p:extLst>
      <p:ext uri="{BB962C8B-B14F-4D97-AF65-F5344CB8AC3E}">
        <p14:creationId xmlns:p14="http://schemas.microsoft.com/office/powerpoint/2010/main" val="683169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FR" dirty="0">
                <a:solidFill>
                  <a:srgbClr val="000000"/>
                </a:solidFill>
                <a:latin typeface="Verdana" pitchFamily="34" charset="0"/>
              </a:rPr>
              <a:t>4 disciplines différentes  combinées: pratique sportive (support), physiologie, méthodes de mesure et statistiques</a:t>
            </a:r>
          </a:p>
          <a:p>
            <a:pPr>
              <a:spcBef>
                <a:spcPct val="0"/>
              </a:spcBef>
            </a:pPr>
            <a:r>
              <a:rPr lang="fr-FR" dirty="0">
                <a:solidFill>
                  <a:srgbClr val="000000"/>
                </a:solidFill>
                <a:latin typeface="Verdana" pitchFamily="34" charset="0"/>
              </a:rPr>
              <a:t>Ce</a:t>
            </a:r>
            <a:r>
              <a:rPr lang="fr-FR" baseline="0" dirty="0">
                <a:solidFill>
                  <a:srgbClr val="000000"/>
                </a:solidFill>
                <a:latin typeface="Verdana" pitchFamily="34" charset="0"/>
              </a:rPr>
              <a:t> n’est pas une manière habituelle de travailler </a:t>
            </a:r>
            <a:endParaRPr lang="fr-FR" dirty="0"/>
          </a:p>
        </p:txBody>
      </p:sp>
      <p:sp>
        <p:nvSpPr>
          <p:cNvPr id="1843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C8F8EB-39B6-4B08-A051-BC70299C5B26}" type="slidenum">
              <a:rPr lang="fr-FR"/>
              <a:pPr fontAlgn="base">
                <a:spcBef>
                  <a:spcPct val="0"/>
                </a:spcBef>
                <a:spcAft>
                  <a:spcPct val="0"/>
                </a:spcAft>
              </a:pPr>
              <a:t>19</a:t>
            </a:fld>
            <a:endParaRPr lang="fr-FR"/>
          </a:p>
        </p:txBody>
      </p:sp>
    </p:spTree>
    <p:extLst>
      <p:ext uri="{BB962C8B-B14F-4D97-AF65-F5344CB8AC3E}">
        <p14:creationId xmlns:p14="http://schemas.microsoft.com/office/powerpoint/2010/main" val="569073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23</a:t>
            </a:fld>
            <a:endParaRPr lang="fr-FR"/>
          </a:p>
        </p:txBody>
      </p:sp>
    </p:spTree>
    <p:extLst>
      <p:ext uri="{BB962C8B-B14F-4D97-AF65-F5344CB8AC3E}">
        <p14:creationId xmlns:p14="http://schemas.microsoft.com/office/powerpoint/2010/main" val="2808754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EC401C-8652-4452-9CF0-A451CA0AB598}" type="slidenum">
              <a:rPr lang="fr-FR" smtClean="0"/>
              <a:t>25</a:t>
            </a:fld>
            <a:endParaRPr lang="fr-FR"/>
          </a:p>
        </p:txBody>
      </p:sp>
    </p:spTree>
    <p:extLst>
      <p:ext uri="{BB962C8B-B14F-4D97-AF65-F5344CB8AC3E}">
        <p14:creationId xmlns:p14="http://schemas.microsoft.com/office/powerpoint/2010/main" val="3436826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A86BBDD-6936-4000-961E-8815D4A9482B}" type="datetime1">
              <a:rPr lang="fr-FR" smtClean="0"/>
              <a:t>18/07/2022</a:t>
            </a:fld>
            <a:endParaRPr lang="fr-FR"/>
          </a:p>
        </p:txBody>
      </p:sp>
      <p:sp>
        <p:nvSpPr>
          <p:cNvPr id="5" name="Footer Placeholder 4"/>
          <p:cNvSpPr>
            <a:spLocks noGrp="1"/>
          </p:cNvSpPr>
          <p:nvPr>
            <p:ph type="ftr" sz="quarter" idx="11"/>
          </p:nvPr>
        </p:nvSpPr>
        <p:spPr/>
        <p:txBody>
          <a:bodyPr/>
          <a:lstStyle/>
          <a:p>
            <a:r>
              <a:rPr lang="fr-FR"/>
              <a:t>Année universitaire 2022-2023  Université Grenoble Alpes – Tous droits réservés</a:t>
            </a:r>
          </a:p>
        </p:txBody>
      </p:sp>
      <p:sp>
        <p:nvSpPr>
          <p:cNvPr id="6" name="Slide Number Placeholder 5"/>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1965775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8E5B149-0D2A-4B1C-8F0F-7774AAC61E34}" type="datetime1">
              <a:rPr lang="fr-FR" smtClean="0"/>
              <a:t>18/07/2022</a:t>
            </a:fld>
            <a:endParaRPr lang="fr-FR"/>
          </a:p>
        </p:txBody>
      </p:sp>
      <p:sp>
        <p:nvSpPr>
          <p:cNvPr id="5" name="Footer Placeholder 4"/>
          <p:cNvSpPr>
            <a:spLocks noGrp="1"/>
          </p:cNvSpPr>
          <p:nvPr>
            <p:ph type="ftr" sz="quarter" idx="11"/>
          </p:nvPr>
        </p:nvSpPr>
        <p:spPr/>
        <p:txBody>
          <a:bodyPr/>
          <a:lstStyle/>
          <a:p>
            <a:r>
              <a:rPr lang="fr-FR"/>
              <a:t>Année universitaire 2022-2023  Université Grenoble Alpes – Tous droits réservés</a:t>
            </a:r>
          </a:p>
        </p:txBody>
      </p:sp>
      <p:sp>
        <p:nvSpPr>
          <p:cNvPr id="6" name="Slide Number Placeholder 5"/>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702997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2CC7A56-BA2E-42DF-B8C6-5C6F236CA81C}" type="datetime1">
              <a:rPr lang="fr-FR" smtClean="0"/>
              <a:t>18/07/2022</a:t>
            </a:fld>
            <a:endParaRPr lang="fr-FR"/>
          </a:p>
        </p:txBody>
      </p:sp>
      <p:sp>
        <p:nvSpPr>
          <p:cNvPr id="5" name="Footer Placeholder 4"/>
          <p:cNvSpPr>
            <a:spLocks noGrp="1"/>
          </p:cNvSpPr>
          <p:nvPr>
            <p:ph type="ftr" sz="quarter" idx="11"/>
          </p:nvPr>
        </p:nvSpPr>
        <p:spPr/>
        <p:txBody>
          <a:bodyPr/>
          <a:lstStyle/>
          <a:p>
            <a:r>
              <a:rPr lang="fr-FR"/>
              <a:t>Année universitaire 2022-2023  Université Grenoble Alpes – Tous droits réservés</a:t>
            </a:r>
          </a:p>
        </p:txBody>
      </p:sp>
      <p:sp>
        <p:nvSpPr>
          <p:cNvPr id="6" name="Slide Number Placeholder 5"/>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1546809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a:extLst>
              <a:ext uri="{FF2B5EF4-FFF2-40B4-BE49-F238E27FC236}">
                <a16:creationId xmlns:a16="http://schemas.microsoft.com/office/drawing/2014/main" id="{6EC1830F-0ED1-49CD-830A-038E3AB51D4B}"/>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63003184-77D6-4C86-B577-1A5E48CA6C0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596478AD-1DF7-4B20-A99B-79FF7F09FECE}"/>
              </a:ext>
            </a:extLst>
          </p:cNvPr>
          <p:cNvSpPr>
            <a:spLocks noGrp="1" noChangeArrowheads="1"/>
          </p:cNvSpPr>
          <p:nvPr>
            <p:ph type="sldNum" sz="quarter" idx="12"/>
          </p:nvPr>
        </p:nvSpPr>
        <p:spPr>
          <a:ln/>
        </p:spPr>
        <p:txBody>
          <a:bodyPr/>
          <a:lstStyle>
            <a:lvl1pPr>
              <a:defRPr/>
            </a:lvl1pPr>
          </a:lstStyle>
          <a:p>
            <a:pPr>
              <a:defRPr/>
            </a:pPr>
            <a:fld id="{9F980701-5C0F-4B56-836A-BD4330FB9B62}" type="slidenum">
              <a:rPr lang="fr-FR" altLang="fr-FR"/>
              <a:pPr>
                <a:defRPr/>
              </a:pPr>
              <a:t>‹N°›</a:t>
            </a:fld>
            <a:endParaRPr lang="fr-FR" altLang="fr-FR"/>
          </a:p>
        </p:txBody>
      </p:sp>
    </p:spTree>
    <p:extLst>
      <p:ext uri="{BB962C8B-B14F-4D97-AF65-F5344CB8AC3E}">
        <p14:creationId xmlns:p14="http://schemas.microsoft.com/office/powerpoint/2010/main" val="129810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8FD996EB-3559-48E3-BA0F-D06A16CC0A75}"/>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6DE812E9-42E4-47D1-80BD-BFB4A095982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EC027119-1949-4F13-8781-124F2071F8B9}"/>
              </a:ext>
            </a:extLst>
          </p:cNvPr>
          <p:cNvSpPr>
            <a:spLocks noGrp="1" noChangeArrowheads="1"/>
          </p:cNvSpPr>
          <p:nvPr>
            <p:ph type="sldNum" sz="quarter" idx="12"/>
          </p:nvPr>
        </p:nvSpPr>
        <p:spPr>
          <a:ln/>
        </p:spPr>
        <p:txBody>
          <a:bodyPr/>
          <a:lstStyle>
            <a:lvl1pPr>
              <a:defRPr/>
            </a:lvl1pPr>
          </a:lstStyle>
          <a:p>
            <a:pPr>
              <a:defRPr/>
            </a:pPr>
            <a:fld id="{EAB43DC9-EA92-4CB9-BC90-359D898705CF}" type="slidenum">
              <a:rPr lang="fr-FR" altLang="fr-FR"/>
              <a:pPr>
                <a:defRPr/>
              </a:pPr>
              <a:t>‹N°›</a:t>
            </a:fld>
            <a:endParaRPr lang="fr-FR" altLang="fr-FR"/>
          </a:p>
        </p:txBody>
      </p:sp>
    </p:spTree>
    <p:extLst>
      <p:ext uri="{BB962C8B-B14F-4D97-AF65-F5344CB8AC3E}">
        <p14:creationId xmlns:p14="http://schemas.microsoft.com/office/powerpoint/2010/main" val="1367611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a:extLst>
              <a:ext uri="{FF2B5EF4-FFF2-40B4-BE49-F238E27FC236}">
                <a16:creationId xmlns:a16="http://schemas.microsoft.com/office/drawing/2014/main" id="{2DE273E4-982F-463B-A38F-8180611B26B0}"/>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4D2B1514-3BFE-452D-8EAA-BD926FD9B22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E8C97E6B-C49F-4FBD-A0A6-455A3A397022}"/>
              </a:ext>
            </a:extLst>
          </p:cNvPr>
          <p:cNvSpPr>
            <a:spLocks noGrp="1" noChangeArrowheads="1"/>
          </p:cNvSpPr>
          <p:nvPr>
            <p:ph type="sldNum" sz="quarter" idx="12"/>
          </p:nvPr>
        </p:nvSpPr>
        <p:spPr>
          <a:ln/>
        </p:spPr>
        <p:txBody>
          <a:bodyPr/>
          <a:lstStyle>
            <a:lvl1pPr>
              <a:defRPr/>
            </a:lvl1pPr>
          </a:lstStyle>
          <a:p>
            <a:pPr>
              <a:defRPr/>
            </a:pPr>
            <a:fld id="{F87D3297-BEA5-4FA7-8777-278C409C52E1}" type="slidenum">
              <a:rPr lang="fr-FR" altLang="fr-FR"/>
              <a:pPr>
                <a:defRPr/>
              </a:pPr>
              <a:t>‹N°›</a:t>
            </a:fld>
            <a:endParaRPr lang="fr-FR" altLang="fr-FR"/>
          </a:p>
        </p:txBody>
      </p:sp>
    </p:spTree>
    <p:extLst>
      <p:ext uri="{BB962C8B-B14F-4D97-AF65-F5344CB8AC3E}">
        <p14:creationId xmlns:p14="http://schemas.microsoft.com/office/powerpoint/2010/main" val="1432614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0E7D0C04-CBEC-4803-B62F-5FE0109D98FA}"/>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08F9D13E-4330-4293-B83B-ACA2988C623D}"/>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3DA2CA0F-3D83-45CA-8CC4-6FCF45580EF1}"/>
              </a:ext>
            </a:extLst>
          </p:cNvPr>
          <p:cNvSpPr>
            <a:spLocks noGrp="1" noChangeArrowheads="1"/>
          </p:cNvSpPr>
          <p:nvPr>
            <p:ph type="sldNum" sz="quarter" idx="12"/>
          </p:nvPr>
        </p:nvSpPr>
        <p:spPr>
          <a:ln/>
        </p:spPr>
        <p:txBody>
          <a:bodyPr/>
          <a:lstStyle>
            <a:lvl1pPr>
              <a:defRPr/>
            </a:lvl1pPr>
          </a:lstStyle>
          <a:p>
            <a:pPr>
              <a:defRPr/>
            </a:pPr>
            <a:fld id="{E738D9F1-D95F-4473-A5A8-4BD737CC0037}" type="slidenum">
              <a:rPr lang="fr-FR" altLang="fr-FR"/>
              <a:pPr>
                <a:defRPr/>
              </a:pPr>
              <a:t>‹N°›</a:t>
            </a:fld>
            <a:endParaRPr lang="fr-FR" altLang="fr-FR"/>
          </a:p>
        </p:txBody>
      </p:sp>
    </p:spTree>
    <p:extLst>
      <p:ext uri="{BB962C8B-B14F-4D97-AF65-F5344CB8AC3E}">
        <p14:creationId xmlns:p14="http://schemas.microsoft.com/office/powerpoint/2010/main" val="1942174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C7980113-8728-4123-9105-03E1EDF060C7}"/>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E8B86530-9027-4C22-9D36-4D0B8995E66C}"/>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3CF41970-6801-4B27-84F7-2339493DBAE9}"/>
              </a:ext>
            </a:extLst>
          </p:cNvPr>
          <p:cNvSpPr>
            <a:spLocks noGrp="1" noChangeArrowheads="1"/>
          </p:cNvSpPr>
          <p:nvPr>
            <p:ph type="sldNum" sz="quarter" idx="12"/>
          </p:nvPr>
        </p:nvSpPr>
        <p:spPr>
          <a:ln/>
        </p:spPr>
        <p:txBody>
          <a:bodyPr/>
          <a:lstStyle>
            <a:lvl1pPr>
              <a:defRPr/>
            </a:lvl1pPr>
          </a:lstStyle>
          <a:p>
            <a:pPr>
              <a:defRPr/>
            </a:pPr>
            <a:fld id="{45ED7901-461E-42AF-ABC7-0B9A6CFDD889}" type="slidenum">
              <a:rPr lang="fr-FR" altLang="fr-FR"/>
              <a:pPr>
                <a:defRPr/>
              </a:pPr>
              <a:t>‹N°›</a:t>
            </a:fld>
            <a:endParaRPr lang="fr-FR" altLang="fr-FR"/>
          </a:p>
        </p:txBody>
      </p:sp>
    </p:spTree>
    <p:extLst>
      <p:ext uri="{BB962C8B-B14F-4D97-AF65-F5344CB8AC3E}">
        <p14:creationId xmlns:p14="http://schemas.microsoft.com/office/powerpoint/2010/main" val="1242868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a:extLst>
              <a:ext uri="{FF2B5EF4-FFF2-40B4-BE49-F238E27FC236}">
                <a16:creationId xmlns:a16="http://schemas.microsoft.com/office/drawing/2014/main" id="{A7AE25F1-D343-4C9D-B24F-25AEE2A809F4}"/>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D11FBBD2-601F-4C8F-B154-01A529EDCCA7}"/>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91061237-EC09-4A23-9896-B39A32ACD65B}"/>
              </a:ext>
            </a:extLst>
          </p:cNvPr>
          <p:cNvSpPr>
            <a:spLocks noGrp="1" noChangeArrowheads="1"/>
          </p:cNvSpPr>
          <p:nvPr>
            <p:ph type="sldNum" sz="quarter" idx="12"/>
          </p:nvPr>
        </p:nvSpPr>
        <p:spPr>
          <a:ln/>
        </p:spPr>
        <p:txBody>
          <a:bodyPr/>
          <a:lstStyle>
            <a:lvl1pPr>
              <a:defRPr/>
            </a:lvl1pPr>
          </a:lstStyle>
          <a:p>
            <a:pPr>
              <a:defRPr/>
            </a:pPr>
            <a:fld id="{1717F72E-9294-4E5C-97B3-A57817F58EA8}" type="slidenum">
              <a:rPr lang="fr-FR" altLang="fr-FR"/>
              <a:pPr>
                <a:defRPr/>
              </a:pPr>
              <a:t>‹N°›</a:t>
            </a:fld>
            <a:endParaRPr lang="fr-FR" altLang="fr-FR"/>
          </a:p>
        </p:txBody>
      </p:sp>
    </p:spTree>
    <p:extLst>
      <p:ext uri="{BB962C8B-B14F-4D97-AF65-F5344CB8AC3E}">
        <p14:creationId xmlns:p14="http://schemas.microsoft.com/office/powerpoint/2010/main" val="1451516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0FCA19-A9D9-4ADD-8B2D-7974C56249D7}"/>
              </a:ext>
            </a:extLst>
          </p:cNvPr>
          <p:cNvSpPr>
            <a:spLocks noGrp="1" noChangeArrowheads="1"/>
          </p:cNvSpPr>
          <p:nvPr>
            <p:ph type="dt" sz="half" idx="10"/>
          </p:nvPr>
        </p:nvSpPr>
        <p:spPr>
          <a:ln/>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52DAB382-9C2E-4984-BD2B-9C87E9B47BBF}"/>
              </a:ext>
            </a:extLst>
          </p:cNvPr>
          <p:cNvSpPr>
            <a:spLocks noGrp="1" noChangeArrowheads="1"/>
          </p:cNvSpPr>
          <p:nvPr>
            <p:ph type="ftr" sz="quarter" idx="11"/>
          </p:nvPr>
        </p:nvSpPr>
        <p:spPr>
          <a:ln/>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1F30CAD2-0C80-4365-B9E9-2B687DC5C26F}"/>
              </a:ext>
            </a:extLst>
          </p:cNvPr>
          <p:cNvSpPr>
            <a:spLocks noGrp="1" noChangeArrowheads="1"/>
          </p:cNvSpPr>
          <p:nvPr>
            <p:ph type="sldNum" sz="quarter" idx="12"/>
          </p:nvPr>
        </p:nvSpPr>
        <p:spPr>
          <a:ln/>
        </p:spPr>
        <p:txBody>
          <a:bodyPr/>
          <a:lstStyle>
            <a:lvl1pPr>
              <a:defRPr/>
            </a:lvl1pPr>
          </a:lstStyle>
          <a:p>
            <a:pPr>
              <a:defRPr/>
            </a:pPr>
            <a:fld id="{97EB9F8D-E88A-448F-8F1D-C3BED3EF5508}" type="slidenum">
              <a:rPr lang="fr-FR" altLang="fr-FR"/>
              <a:pPr>
                <a:defRPr/>
              </a:pPr>
              <a:t>‹N°›</a:t>
            </a:fld>
            <a:endParaRPr lang="fr-FR" altLang="fr-FR"/>
          </a:p>
        </p:txBody>
      </p:sp>
    </p:spTree>
    <p:extLst>
      <p:ext uri="{BB962C8B-B14F-4D97-AF65-F5344CB8AC3E}">
        <p14:creationId xmlns:p14="http://schemas.microsoft.com/office/powerpoint/2010/main" val="2567470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B2C54205-C548-4DAB-BE08-74EFE5E16CE8}"/>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4DE64A98-C11D-43DB-AFD3-7A7A15BD3A6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B5043627-2C22-4D19-9583-2DB9BBEE5D00}"/>
              </a:ext>
            </a:extLst>
          </p:cNvPr>
          <p:cNvSpPr>
            <a:spLocks noGrp="1" noChangeArrowheads="1"/>
          </p:cNvSpPr>
          <p:nvPr>
            <p:ph type="sldNum" sz="quarter" idx="12"/>
          </p:nvPr>
        </p:nvSpPr>
        <p:spPr>
          <a:ln/>
        </p:spPr>
        <p:txBody>
          <a:bodyPr/>
          <a:lstStyle>
            <a:lvl1pPr>
              <a:defRPr/>
            </a:lvl1pPr>
          </a:lstStyle>
          <a:p>
            <a:pPr>
              <a:defRPr/>
            </a:pPr>
            <a:fld id="{92E4333E-1B7B-4F18-8711-F4FCD599F037}" type="slidenum">
              <a:rPr lang="fr-FR" altLang="fr-FR"/>
              <a:pPr>
                <a:defRPr/>
              </a:pPr>
              <a:t>‹N°›</a:t>
            </a:fld>
            <a:endParaRPr lang="fr-FR" altLang="fr-FR"/>
          </a:p>
        </p:txBody>
      </p:sp>
    </p:spTree>
    <p:extLst>
      <p:ext uri="{BB962C8B-B14F-4D97-AF65-F5344CB8AC3E}">
        <p14:creationId xmlns:p14="http://schemas.microsoft.com/office/powerpoint/2010/main" val="188211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6CEEAC1-788C-41A1-8C21-11F053C90C19}" type="datetime1">
              <a:rPr lang="fr-FR" smtClean="0"/>
              <a:t>18/07/2022</a:t>
            </a:fld>
            <a:endParaRPr lang="fr-FR"/>
          </a:p>
        </p:txBody>
      </p:sp>
      <p:sp>
        <p:nvSpPr>
          <p:cNvPr id="5" name="Footer Placeholder 4"/>
          <p:cNvSpPr>
            <a:spLocks noGrp="1"/>
          </p:cNvSpPr>
          <p:nvPr>
            <p:ph type="ftr" sz="quarter" idx="11"/>
          </p:nvPr>
        </p:nvSpPr>
        <p:spPr/>
        <p:txBody>
          <a:bodyPr/>
          <a:lstStyle/>
          <a:p>
            <a:r>
              <a:rPr lang="fr-FR"/>
              <a:t>Année universitaire 2022-2023  Université Grenoble Alpes – Tous droits réservés</a:t>
            </a:r>
          </a:p>
        </p:txBody>
      </p:sp>
      <p:sp>
        <p:nvSpPr>
          <p:cNvPr id="6" name="Slide Number Placeholder 5"/>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13776455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B7EBFF7D-EB03-4209-A45B-E189F4AA7522}"/>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5E35574F-22C8-4208-80D8-A43F508F579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FFF32988-38C7-4C5F-B002-7CE89A9CBCAC}"/>
              </a:ext>
            </a:extLst>
          </p:cNvPr>
          <p:cNvSpPr>
            <a:spLocks noGrp="1" noChangeArrowheads="1"/>
          </p:cNvSpPr>
          <p:nvPr>
            <p:ph type="sldNum" sz="quarter" idx="12"/>
          </p:nvPr>
        </p:nvSpPr>
        <p:spPr>
          <a:ln/>
        </p:spPr>
        <p:txBody>
          <a:bodyPr/>
          <a:lstStyle>
            <a:lvl1pPr>
              <a:defRPr/>
            </a:lvl1pPr>
          </a:lstStyle>
          <a:p>
            <a:pPr>
              <a:defRPr/>
            </a:pPr>
            <a:fld id="{D86E7DE3-BD72-4CB7-BE6E-1F3A9A8F88F7}" type="slidenum">
              <a:rPr lang="fr-FR" altLang="fr-FR"/>
              <a:pPr>
                <a:defRPr/>
              </a:pPr>
              <a:t>‹N°›</a:t>
            </a:fld>
            <a:endParaRPr lang="fr-FR" altLang="fr-FR"/>
          </a:p>
        </p:txBody>
      </p:sp>
    </p:spTree>
    <p:extLst>
      <p:ext uri="{BB962C8B-B14F-4D97-AF65-F5344CB8AC3E}">
        <p14:creationId xmlns:p14="http://schemas.microsoft.com/office/powerpoint/2010/main" val="3307517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CC49F093-5AC2-40C2-8D06-A078D787711A}"/>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12A0F3BE-83E3-4AB5-8053-26A68C8CFDE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35387CDC-EC6F-4D10-9C48-A18216172A09}"/>
              </a:ext>
            </a:extLst>
          </p:cNvPr>
          <p:cNvSpPr>
            <a:spLocks noGrp="1" noChangeArrowheads="1"/>
          </p:cNvSpPr>
          <p:nvPr>
            <p:ph type="sldNum" sz="quarter" idx="12"/>
          </p:nvPr>
        </p:nvSpPr>
        <p:spPr>
          <a:ln/>
        </p:spPr>
        <p:txBody>
          <a:bodyPr/>
          <a:lstStyle>
            <a:lvl1pPr>
              <a:defRPr/>
            </a:lvl1pPr>
          </a:lstStyle>
          <a:p>
            <a:pPr>
              <a:defRPr/>
            </a:pPr>
            <a:fld id="{6E064534-37ED-4BA2-9650-044B81636126}" type="slidenum">
              <a:rPr lang="fr-FR" altLang="fr-FR"/>
              <a:pPr>
                <a:defRPr/>
              </a:pPr>
              <a:t>‹N°›</a:t>
            </a:fld>
            <a:endParaRPr lang="fr-FR" altLang="fr-FR"/>
          </a:p>
        </p:txBody>
      </p:sp>
    </p:spTree>
    <p:extLst>
      <p:ext uri="{BB962C8B-B14F-4D97-AF65-F5344CB8AC3E}">
        <p14:creationId xmlns:p14="http://schemas.microsoft.com/office/powerpoint/2010/main" val="1618451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A8DCF1F0-C24B-4632-8940-9E98FD3E54AC}"/>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83839BB8-F5DF-4674-8F9E-D5B2E89EA5A8}"/>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00154B0B-4BA2-47BF-AB72-157396504837}"/>
              </a:ext>
            </a:extLst>
          </p:cNvPr>
          <p:cNvSpPr>
            <a:spLocks noGrp="1" noChangeArrowheads="1"/>
          </p:cNvSpPr>
          <p:nvPr>
            <p:ph type="sldNum" sz="quarter" idx="12"/>
          </p:nvPr>
        </p:nvSpPr>
        <p:spPr>
          <a:ln/>
        </p:spPr>
        <p:txBody>
          <a:bodyPr/>
          <a:lstStyle>
            <a:lvl1pPr>
              <a:defRPr/>
            </a:lvl1pPr>
          </a:lstStyle>
          <a:p>
            <a:pPr>
              <a:defRPr/>
            </a:pPr>
            <a:fld id="{AB85EDAA-72B0-47C9-890D-4EB88A0E29B1}" type="slidenum">
              <a:rPr lang="fr-FR" altLang="fr-FR"/>
              <a:pPr>
                <a:defRPr/>
              </a:pPr>
              <a:t>‹N°›</a:t>
            </a:fld>
            <a:endParaRPr lang="fr-FR" altLang="fr-FR"/>
          </a:p>
        </p:txBody>
      </p:sp>
    </p:spTree>
    <p:extLst>
      <p:ext uri="{BB962C8B-B14F-4D97-AF65-F5344CB8AC3E}">
        <p14:creationId xmlns:p14="http://schemas.microsoft.com/office/powerpoint/2010/main" val="17394857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A9DF76C9-85DB-465E-B2B5-F1C6234B998E}"/>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5B45E9B7-15F9-47B3-889C-3E1283CC1AC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40C1FE4A-8DC5-4444-B837-4462D5CFF49C}"/>
              </a:ext>
            </a:extLst>
          </p:cNvPr>
          <p:cNvSpPr>
            <a:spLocks noGrp="1" noChangeArrowheads="1"/>
          </p:cNvSpPr>
          <p:nvPr>
            <p:ph type="sldNum" sz="quarter" idx="12"/>
          </p:nvPr>
        </p:nvSpPr>
        <p:spPr>
          <a:ln/>
        </p:spPr>
        <p:txBody>
          <a:bodyPr/>
          <a:lstStyle>
            <a:lvl1pPr>
              <a:defRPr/>
            </a:lvl1pPr>
          </a:lstStyle>
          <a:p>
            <a:pPr>
              <a:defRPr/>
            </a:pPr>
            <a:fld id="{43C3DEA7-0A5B-4BC6-8143-69B2FB87BE6E}" type="slidenum">
              <a:rPr lang="fr-FR" altLang="fr-FR"/>
              <a:pPr>
                <a:defRPr/>
              </a:pPr>
              <a:t>‹N°›</a:t>
            </a:fld>
            <a:endParaRPr lang="fr-FR" altLang="fr-FR"/>
          </a:p>
        </p:txBody>
      </p:sp>
    </p:spTree>
    <p:extLst>
      <p:ext uri="{BB962C8B-B14F-4D97-AF65-F5344CB8AC3E}">
        <p14:creationId xmlns:p14="http://schemas.microsoft.com/office/powerpoint/2010/main" val="931352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4">
            <a:extLst>
              <a:ext uri="{FF2B5EF4-FFF2-40B4-BE49-F238E27FC236}">
                <a16:creationId xmlns:a16="http://schemas.microsoft.com/office/drawing/2014/main" id="{E7150C2F-8F31-4DDF-ACB6-FA969697EAAC}"/>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2A06D057-470D-4DCB-A378-32D082AB982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3673F041-4C1C-4847-BC4A-0570B434B043}"/>
              </a:ext>
            </a:extLst>
          </p:cNvPr>
          <p:cNvSpPr>
            <a:spLocks noGrp="1" noChangeArrowheads="1"/>
          </p:cNvSpPr>
          <p:nvPr>
            <p:ph type="sldNum" sz="quarter" idx="12"/>
          </p:nvPr>
        </p:nvSpPr>
        <p:spPr>
          <a:ln/>
        </p:spPr>
        <p:txBody>
          <a:bodyPr/>
          <a:lstStyle>
            <a:lvl1pPr>
              <a:defRPr/>
            </a:lvl1pPr>
          </a:lstStyle>
          <a:p>
            <a:pPr>
              <a:defRPr/>
            </a:pPr>
            <a:fld id="{1F94F0FE-5AE3-4CD8-8508-EB2460E3CF4A}" type="slidenum">
              <a:rPr lang="fr-FR" altLang="fr-FR"/>
              <a:pPr>
                <a:defRPr/>
              </a:pPr>
              <a:t>‹N°›</a:t>
            </a:fld>
            <a:endParaRPr lang="fr-FR" altLang="fr-FR"/>
          </a:p>
        </p:txBody>
      </p:sp>
    </p:spTree>
    <p:extLst>
      <p:ext uri="{BB962C8B-B14F-4D97-AF65-F5344CB8AC3E}">
        <p14:creationId xmlns:p14="http://schemas.microsoft.com/office/powerpoint/2010/main" val="23733201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a:p>
        </p:txBody>
      </p:sp>
      <p:sp>
        <p:nvSpPr>
          <p:cNvPr id="4" name="Rectangle 4">
            <a:extLst>
              <a:ext uri="{FF2B5EF4-FFF2-40B4-BE49-F238E27FC236}">
                <a16:creationId xmlns:a16="http://schemas.microsoft.com/office/drawing/2014/main" id="{87FC07BA-7FCE-4EA1-BAE1-D06BE63DE1F8}"/>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2EBD1B40-50D7-4FFC-AA11-9B581732FB9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825A887D-FBDA-4418-8936-D7996D3C51C8}"/>
              </a:ext>
            </a:extLst>
          </p:cNvPr>
          <p:cNvSpPr>
            <a:spLocks noGrp="1" noChangeArrowheads="1"/>
          </p:cNvSpPr>
          <p:nvPr>
            <p:ph type="sldNum" sz="quarter" idx="12"/>
          </p:nvPr>
        </p:nvSpPr>
        <p:spPr>
          <a:ln/>
        </p:spPr>
        <p:txBody>
          <a:bodyPr/>
          <a:lstStyle>
            <a:lvl1pPr>
              <a:defRPr/>
            </a:lvl1pPr>
          </a:lstStyle>
          <a:p>
            <a:pPr>
              <a:defRPr/>
            </a:pPr>
            <a:fld id="{55785E51-3F48-4744-82F7-4D849FE591B6}" type="slidenum">
              <a:rPr lang="fr-FR" altLang="fr-FR"/>
              <a:pPr>
                <a:defRPr/>
              </a:pPr>
              <a:t>‹N°›</a:t>
            </a:fld>
            <a:endParaRPr lang="fr-FR" altLang="fr-FR"/>
          </a:p>
        </p:txBody>
      </p:sp>
    </p:spTree>
    <p:extLst>
      <p:ext uri="{BB962C8B-B14F-4D97-AF65-F5344CB8AC3E}">
        <p14:creationId xmlns:p14="http://schemas.microsoft.com/office/powerpoint/2010/main" val="17137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CEE5D7C-F050-4C47-9BBE-D1E949910BF5}" type="datetime1">
              <a:rPr lang="fr-FR" smtClean="0"/>
              <a:t>18/07/2022</a:t>
            </a:fld>
            <a:endParaRPr lang="fr-FR"/>
          </a:p>
        </p:txBody>
      </p:sp>
      <p:sp>
        <p:nvSpPr>
          <p:cNvPr id="5" name="Footer Placeholder 4"/>
          <p:cNvSpPr>
            <a:spLocks noGrp="1"/>
          </p:cNvSpPr>
          <p:nvPr>
            <p:ph type="ftr" sz="quarter" idx="11"/>
          </p:nvPr>
        </p:nvSpPr>
        <p:spPr/>
        <p:txBody>
          <a:bodyPr/>
          <a:lstStyle/>
          <a:p>
            <a:r>
              <a:rPr lang="fr-FR"/>
              <a:t>Année universitaire 2022-2023  Université Grenoble Alpes – Tous droits réservés</a:t>
            </a:r>
          </a:p>
        </p:txBody>
      </p:sp>
      <p:sp>
        <p:nvSpPr>
          <p:cNvPr id="6" name="Slide Number Placeholder 5"/>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1740274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3E221F4-5CD5-4416-83D6-069EAD6126A7}" type="datetime1">
              <a:rPr lang="fr-FR" smtClean="0"/>
              <a:t>18/07/2022</a:t>
            </a:fld>
            <a:endParaRPr lang="fr-FR"/>
          </a:p>
        </p:txBody>
      </p:sp>
      <p:sp>
        <p:nvSpPr>
          <p:cNvPr id="6" name="Footer Placeholder 5"/>
          <p:cNvSpPr>
            <a:spLocks noGrp="1"/>
          </p:cNvSpPr>
          <p:nvPr>
            <p:ph type="ftr" sz="quarter" idx="11"/>
          </p:nvPr>
        </p:nvSpPr>
        <p:spPr/>
        <p:txBody>
          <a:bodyPr/>
          <a:lstStyle/>
          <a:p>
            <a:r>
              <a:rPr lang="fr-FR"/>
              <a:t>Année universitaire 2022-2023  Université Grenoble Alpes – Tous droits réservés</a:t>
            </a:r>
          </a:p>
        </p:txBody>
      </p:sp>
      <p:sp>
        <p:nvSpPr>
          <p:cNvPr id="7" name="Slide Number Placeholder 6"/>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387642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DAD029-E83E-4950-914A-660123109867}" type="datetime1">
              <a:rPr lang="fr-FR" smtClean="0"/>
              <a:t>18/07/2022</a:t>
            </a:fld>
            <a:endParaRPr lang="fr-FR"/>
          </a:p>
        </p:txBody>
      </p:sp>
      <p:sp>
        <p:nvSpPr>
          <p:cNvPr id="8" name="Footer Placeholder 7"/>
          <p:cNvSpPr>
            <a:spLocks noGrp="1"/>
          </p:cNvSpPr>
          <p:nvPr>
            <p:ph type="ftr" sz="quarter" idx="11"/>
          </p:nvPr>
        </p:nvSpPr>
        <p:spPr/>
        <p:txBody>
          <a:bodyPr/>
          <a:lstStyle/>
          <a:p>
            <a:r>
              <a:rPr lang="fr-FR"/>
              <a:t>Année universitaire 2022-2023  Université Grenoble Alpes – Tous droits réservés</a:t>
            </a:r>
          </a:p>
        </p:txBody>
      </p:sp>
      <p:sp>
        <p:nvSpPr>
          <p:cNvPr id="9" name="Slide Number Placeholder 8"/>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3018070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B7EA0C5-DCD7-4BF4-B9B2-7321AD98779B}" type="datetime1">
              <a:rPr lang="fr-FR" smtClean="0"/>
              <a:t>18/07/2022</a:t>
            </a:fld>
            <a:endParaRPr lang="fr-FR"/>
          </a:p>
        </p:txBody>
      </p:sp>
      <p:sp>
        <p:nvSpPr>
          <p:cNvPr id="4" name="Footer Placeholder 3"/>
          <p:cNvSpPr>
            <a:spLocks noGrp="1"/>
          </p:cNvSpPr>
          <p:nvPr>
            <p:ph type="ftr" sz="quarter" idx="11"/>
          </p:nvPr>
        </p:nvSpPr>
        <p:spPr/>
        <p:txBody>
          <a:bodyPr/>
          <a:lstStyle/>
          <a:p>
            <a:r>
              <a:rPr lang="fr-FR"/>
              <a:t>Année universitaire 2022-2023  Université Grenoble Alpes – Tous droits réservés</a:t>
            </a:r>
          </a:p>
        </p:txBody>
      </p:sp>
      <p:sp>
        <p:nvSpPr>
          <p:cNvPr id="5" name="Slide Number Placeholder 4"/>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318519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9BD61-4F9F-490A-BEE1-B310616CA889}" type="datetime1">
              <a:rPr lang="fr-FR" smtClean="0"/>
              <a:t>18/07/2022</a:t>
            </a:fld>
            <a:endParaRPr lang="fr-FR"/>
          </a:p>
        </p:txBody>
      </p:sp>
      <p:sp>
        <p:nvSpPr>
          <p:cNvPr id="3" name="Footer Placeholder 2"/>
          <p:cNvSpPr>
            <a:spLocks noGrp="1"/>
          </p:cNvSpPr>
          <p:nvPr>
            <p:ph type="ftr" sz="quarter" idx="11"/>
          </p:nvPr>
        </p:nvSpPr>
        <p:spPr/>
        <p:txBody>
          <a:bodyPr/>
          <a:lstStyle/>
          <a:p>
            <a:r>
              <a:rPr lang="fr-FR"/>
              <a:t>Année universitaire 2022-2023  Université Grenoble Alpes – Tous droits réservés</a:t>
            </a:r>
          </a:p>
        </p:txBody>
      </p:sp>
      <p:sp>
        <p:nvSpPr>
          <p:cNvPr id="4" name="Slide Number Placeholder 3"/>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2934826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B4E5AB0-88D6-492A-A9F5-F77EF47E5483}" type="datetime1">
              <a:rPr lang="fr-FR" smtClean="0"/>
              <a:t>18/07/2022</a:t>
            </a:fld>
            <a:endParaRPr lang="fr-FR"/>
          </a:p>
        </p:txBody>
      </p:sp>
      <p:sp>
        <p:nvSpPr>
          <p:cNvPr id="6" name="Footer Placeholder 5"/>
          <p:cNvSpPr>
            <a:spLocks noGrp="1"/>
          </p:cNvSpPr>
          <p:nvPr>
            <p:ph type="ftr" sz="quarter" idx="11"/>
          </p:nvPr>
        </p:nvSpPr>
        <p:spPr/>
        <p:txBody>
          <a:bodyPr/>
          <a:lstStyle/>
          <a:p>
            <a:r>
              <a:rPr lang="fr-FR"/>
              <a:t>Année universitaire 2022-2023  Université Grenoble Alpes – Tous droits réservés</a:t>
            </a:r>
          </a:p>
        </p:txBody>
      </p:sp>
      <p:sp>
        <p:nvSpPr>
          <p:cNvPr id="7" name="Slide Number Placeholder 6"/>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99462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56D9F9FD-679A-4B87-8DAD-579347440048}" type="datetime1">
              <a:rPr lang="fr-FR" smtClean="0"/>
              <a:t>18/07/2022</a:t>
            </a:fld>
            <a:endParaRPr lang="fr-FR"/>
          </a:p>
        </p:txBody>
      </p:sp>
      <p:sp>
        <p:nvSpPr>
          <p:cNvPr id="6" name="Footer Placeholder 5"/>
          <p:cNvSpPr>
            <a:spLocks noGrp="1"/>
          </p:cNvSpPr>
          <p:nvPr>
            <p:ph type="ftr" sz="quarter" idx="11"/>
          </p:nvPr>
        </p:nvSpPr>
        <p:spPr/>
        <p:txBody>
          <a:bodyPr/>
          <a:lstStyle/>
          <a:p>
            <a:r>
              <a:rPr lang="fr-FR"/>
              <a:t>Année universitaire 2022-2023  Université Grenoble Alpes – Tous droits réservés</a:t>
            </a:r>
          </a:p>
        </p:txBody>
      </p:sp>
      <p:sp>
        <p:nvSpPr>
          <p:cNvPr id="7" name="Slide Number Placeholder 6"/>
          <p:cNvSpPr>
            <a:spLocks noGrp="1"/>
          </p:cNvSpPr>
          <p:nvPr>
            <p:ph type="sldNum" sz="quarter" idx="12"/>
          </p:nvPr>
        </p:nvSpPr>
        <p:spPr/>
        <p:txBody>
          <a:bodyPr/>
          <a:lstStyle/>
          <a:p>
            <a:fld id="{6B745A5A-4263-4096-BC6F-7571F6F3A068}" type="slidenum">
              <a:rPr lang="fr-FR" smtClean="0"/>
              <a:t>‹N°›</a:t>
            </a:fld>
            <a:endParaRPr lang="fr-FR"/>
          </a:p>
        </p:txBody>
      </p:sp>
    </p:spTree>
    <p:extLst>
      <p:ext uri="{BB962C8B-B14F-4D97-AF65-F5344CB8AC3E}">
        <p14:creationId xmlns:p14="http://schemas.microsoft.com/office/powerpoint/2010/main" val="2559597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FB926-BE56-4C8C-94A0-D141C571188A}" type="datetime1">
              <a:rPr lang="fr-FR" smtClean="0"/>
              <a:t>18/07/2022</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Année universitaire 2022-2023  Université Grenoble Alpes – Tous droits réservés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45A5A-4263-4096-BC6F-7571F6F3A068}" type="slidenum">
              <a:rPr lang="fr-FR" smtClean="0"/>
              <a:t>‹N°›</a:t>
            </a:fld>
            <a:endParaRPr lang="fr-FR"/>
          </a:p>
        </p:txBody>
      </p:sp>
    </p:spTree>
    <p:extLst>
      <p:ext uri="{BB962C8B-B14F-4D97-AF65-F5344CB8AC3E}">
        <p14:creationId xmlns:p14="http://schemas.microsoft.com/office/powerpoint/2010/main" val="3633597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B1F0068-5D6F-40E8-9F83-C57F303D85A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5425346A-6669-43A5-B805-338551C359A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5874158E-5565-45F4-8415-078D6D5A562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mn-ea"/>
              </a:defRPr>
            </a:lvl1pPr>
          </a:lstStyle>
          <a:p>
            <a:pPr>
              <a:defRPr/>
            </a:pPr>
            <a:endParaRPr lang="fr-FR"/>
          </a:p>
        </p:txBody>
      </p:sp>
      <p:sp>
        <p:nvSpPr>
          <p:cNvPr id="1029" name="Rectangle 5">
            <a:extLst>
              <a:ext uri="{FF2B5EF4-FFF2-40B4-BE49-F238E27FC236}">
                <a16:creationId xmlns:a16="http://schemas.microsoft.com/office/drawing/2014/main" id="{E0FB9E45-69AA-4617-8C20-90C6A603DD3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mn-ea"/>
              </a:defRPr>
            </a:lvl1pPr>
          </a:lstStyle>
          <a:p>
            <a:pPr>
              <a:defRPr/>
            </a:pPr>
            <a:endParaRPr lang="fr-FR"/>
          </a:p>
        </p:txBody>
      </p:sp>
      <p:sp>
        <p:nvSpPr>
          <p:cNvPr id="1030" name="Rectangle 6">
            <a:extLst>
              <a:ext uri="{FF2B5EF4-FFF2-40B4-BE49-F238E27FC236}">
                <a16:creationId xmlns:a16="http://schemas.microsoft.com/office/drawing/2014/main" id="{552019B5-8E9B-4339-92F7-3857A38B700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0A17F96A-8802-49EB-BD5B-65FF9F611D0D}" type="slidenum">
              <a:rPr lang="fr-FR" altLang="fr-FR"/>
              <a:pPr>
                <a:defRPr/>
              </a:pPr>
              <a:t>‹N°›</a:t>
            </a:fld>
            <a:endParaRPr lang="fr-FR" altLang="fr-FR"/>
          </a:p>
        </p:txBody>
      </p:sp>
    </p:spTree>
    <p:extLst>
      <p:ext uri="{BB962C8B-B14F-4D97-AF65-F5344CB8AC3E}">
        <p14:creationId xmlns:p14="http://schemas.microsoft.com/office/powerpoint/2010/main" val="17859184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ladaf@univ-grenoble-alpes.fr"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ladaf@univ-grenoble-alpes.f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hyperlink" Target="mailto:anne.briancon@univ-grenoble-alpes.fr"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SBoisset@chu-grenoble.f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DMaubon@chu-grenoble.fr"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mailto:ppoignard@chu-grenoble.fr" TargetMode="External"/><Relationship Id="rId3" Type="http://schemas.openxmlformats.org/officeDocument/2006/relationships/image" Target="../media/image4.png"/><Relationship Id="rId7" Type="http://schemas.openxmlformats.org/officeDocument/2006/relationships/hyperlink" Target="mailto:PMorand@chu-grenoble.fr)/"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mailto:rob.ruigrok@ibs.fr" TargetMode="External"/><Relationship Id="rId5" Type="http://schemas.openxmlformats.org/officeDocument/2006/relationships/image" Target="../media/image6.jp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hyperlink" Target="mailto:DFagret@chu-grenoble.f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mailto:pierre.ray@univ-grenoble-alpes.f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mailto:gclavarino@chu-grenoble.f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elise.belaidi-corsat@univ-grenoble-alpes.fr"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Pascale.Calabrese@univ-grenoble-alpes.f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laurent.pelletier@univ-grenoble-alpes.fr" TargetMode="External"/><Relationship Id="rId2" Type="http://schemas.openxmlformats.org/officeDocument/2006/relationships/hyperlink" Target="mailto:MBidart@chu-grenoble.f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laire.rome@univ-grenoble-alpes.fr"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mailto:laurent.pelletier@univ-grenoble-alpes.fr" TargetMode="External"/><Relationship Id="rId2" Type="http://schemas.openxmlformats.org/officeDocument/2006/relationships/hyperlink" Target="mailto:MBidart@chu-grenoble.f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mailto:Jean.Breton@univ-grenoble-alpes.f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Edwige.Nicolle@univ-grenoble-alpes.fr"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hyperlink" Target="mailto:jean-christophe.rambert@univ-grenoble-alpes.fr"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8.jpeg"/></Relationships>
</file>

<file path=ppt/slides/_rels/slide27.xml.rels><?xml version="1.0" encoding="UTF-8" standalone="yes"?>
<Relationships xmlns="http://schemas.openxmlformats.org/package/2006/relationships"><Relationship Id="rId3" Type="http://schemas.openxmlformats.org/officeDocument/2006/relationships/hyperlink" Target="mailto:nicolas.pinsault@univ-grenoble-alpes.fr"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hyperlink" Target="mailto:nicolas.pinsault@univ-grenoble-alpes.fr"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3" Type="http://schemas.openxmlformats.org/officeDocument/2006/relationships/hyperlink" Target="leo.druart@univ-grenoble-alpes.fr" TargetMode="External"/><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hyperlink" Target="mailto:marie.faure@univ-grenoble-alpes.fr" TargetMode="Externa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mailto:nicolas.pinsault@univ-grenoble-alpes.fr"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dominique.bicout@univ-grenoble-alpes.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Pierre.Gillois@univ-grenoble-alpes.fr"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christine.demeilliers@univ-grenoble-alpes.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CIhl@chu-grenoble.f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ASeigneurin@chu-grenoble.f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Roustit@chu-grenoble.f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1979" y="2953265"/>
            <a:ext cx="7920680" cy="1446550"/>
          </a:xfrm>
          <a:prstGeom prst="rect">
            <a:avLst/>
          </a:prstGeom>
        </p:spPr>
        <p:txBody>
          <a:bodyPr wrap="square">
            <a:spAutoFit/>
          </a:bodyPr>
          <a:lstStyle/>
          <a:p>
            <a:pPr algn="ctr"/>
            <a:r>
              <a:rPr lang="fr-FR" sz="4400" dirty="0">
                <a:solidFill>
                  <a:schemeClr val="accent2">
                    <a:lumMod val="75000"/>
                  </a:schemeClr>
                </a:solidFill>
              </a:rPr>
              <a:t>Présentation des UE de Master </a:t>
            </a:r>
            <a:r>
              <a:rPr lang="fr-FR" sz="4400" dirty="0" smtClean="0">
                <a:solidFill>
                  <a:schemeClr val="accent2">
                    <a:lumMod val="75000"/>
                  </a:schemeClr>
                </a:solidFill>
              </a:rPr>
              <a:t>1</a:t>
            </a:r>
          </a:p>
          <a:p>
            <a:pPr algn="ctr"/>
            <a:r>
              <a:rPr lang="fr-FR" sz="4400" dirty="0" smtClean="0">
                <a:solidFill>
                  <a:schemeClr val="accent2">
                    <a:lumMod val="75000"/>
                  </a:schemeClr>
                </a:solidFill>
              </a:rPr>
              <a:t>Double Cursus Santé</a:t>
            </a:r>
            <a:endParaRPr lang="fr-FR" sz="4400" dirty="0">
              <a:solidFill>
                <a:schemeClr val="accent2">
                  <a:lumMod val="75000"/>
                </a:schemeClr>
              </a:solidFill>
            </a:endParaRPr>
          </a:p>
        </p:txBody>
      </p:sp>
      <p:sp>
        <p:nvSpPr>
          <p:cNvPr id="4" name="Espace réservé du pied de page 3"/>
          <p:cNvSpPr>
            <a:spLocks noGrp="1"/>
          </p:cNvSpPr>
          <p:nvPr>
            <p:ph type="ftr" sz="quarter" idx="11"/>
          </p:nvPr>
        </p:nvSpPr>
        <p:spPr>
          <a:xfrm>
            <a:off x="3028949" y="6356351"/>
            <a:ext cx="3839442" cy="365125"/>
          </a:xfrm>
        </p:spPr>
        <p:txBody>
          <a:bodyPr/>
          <a:lstStyle/>
          <a:p>
            <a:r>
              <a:rPr lang="fr-FR" dirty="0"/>
              <a:t>Année universitaire 2022-2023 </a:t>
            </a:r>
          </a:p>
          <a:p>
            <a:r>
              <a:rPr lang="fr-FR" dirty="0"/>
              <a:t>Université Grenoble Alpes – Tous droits réservés</a:t>
            </a:r>
          </a:p>
        </p:txBody>
      </p:sp>
      <p:pic>
        <p:nvPicPr>
          <p:cNvPr id="5" name="Image 4" descr="\\ad.u-ga.fr\home\l\lambemar\Bureau\index.png"/>
          <p:cNvPicPr/>
          <p:nvPr/>
        </p:nvPicPr>
        <p:blipFill>
          <a:blip r:embed="rId3">
            <a:extLst>
              <a:ext uri="{28A0092B-C50C-407E-A947-70E740481C1C}">
                <a14:useLocalDpi xmlns:a14="http://schemas.microsoft.com/office/drawing/2010/main" val="0"/>
              </a:ext>
            </a:extLst>
          </a:blip>
          <a:srcRect/>
          <a:stretch>
            <a:fillRect/>
          </a:stretch>
        </p:blipFill>
        <p:spPr bwMode="auto">
          <a:xfrm>
            <a:off x="0" y="301539"/>
            <a:ext cx="3147060" cy="1460500"/>
          </a:xfrm>
          <a:prstGeom prst="rect">
            <a:avLst/>
          </a:prstGeom>
          <a:noFill/>
          <a:ln>
            <a:noFill/>
          </a:ln>
        </p:spPr>
      </p:pic>
      <p:sp>
        <p:nvSpPr>
          <p:cNvPr id="2" name="ZoneTexte 1"/>
          <p:cNvSpPr txBox="1"/>
          <p:nvPr/>
        </p:nvSpPr>
        <p:spPr>
          <a:xfrm>
            <a:off x="2516702" y="5147250"/>
            <a:ext cx="4271234" cy="461665"/>
          </a:xfrm>
          <a:prstGeom prst="rect">
            <a:avLst/>
          </a:prstGeom>
          <a:noFill/>
        </p:spPr>
        <p:txBody>
          <a:bodyPr wrap="none" rtlCol="0">
            <a:spAutoFit/>
          </a:bodyPr>
          <a:lstStyle/>
          <a:p>
            <a:r>
              <a:rPr lang="fr-FR" sz="2400" dirty="0" smtClean="0">
                <a:solidFill>
                  <a:srgbClr val="0070C0"/>
                </a:solidFill>
              </a:rPr>
              <a:t>Responsable </a:t>
            </a:r>
            <a:r>
              <a:rPr lang="fr-FR" sz="2400" dirty="0" smtClean="0"/>
              <a:t>: Laurent PELLETIER</a:t>
            </a:r>
            <a:endParaRPr lang="fr-FR" sz="2400" dirty="0"/>
          </a:p>
        </p:txBody>
      </p:sp>
    </p:spTree>
    <p:extLst>
      <p:ext uri="{BB962C8B-B14F-4D97-AF65-F5344CB8AC3E}">
        <p14:creationId xmlns:p14="http://schemas.microsoft.com/office/powerpoint/2010/main" val="794876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0" y="181322"/>
            <a:ext cx="90247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Anatomie générale, viscérale, morphogenèse </a:t>
            </a:r>
          </a:p>
        </p:txBody>
      </p:sp>
      <p:pic>
        <p:nvPicPr>
          <p:cNvPr id="7" name="Image 6" descr="Une image contenant mètre&#10;&#10;Description générée automatiquement">
            <a:extLst>
              <a:ext uri="{FF2B5EF4-FFF2-40B4-BE49-F238E27FC236}">
                <a16:creationId xmlns:a16="http://schemas.microsoft.com/office/drawing/2014/main" id="{EBB978F0-8A31-044E-B5E3-E3F1CEEA4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0312" y="5521861"/>
            <a:ext cx="1953081" cy="342014"/>
          </a:xfrm>
          <a:prstGeom prst="rect">
            <a:avLst/>
          </a:prstGeom>
        </p:spPr>
      </p:pic>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161899" y="2826535"/>
            <a:ext cx="8715908" cy="3493264"/>
          </a:xfrm>
          <a:prstGeom prst="rect">
            <a:avLst/>
          </a:prstGeom>
          <a:ln w="19050">
            <a:solidFill>
              <a:srgbClr val="FF6600"/>
            </a:solidFill>
          </a:ln>
        </p:spPr>
        <p:txBody>
          <a:bodyPr wrap="square" lIns="0">
            <a:spAutoFit/>
          </a:bodyPr>
          <a:lstStyle/>
          <a:p>
            <a:pPr marL="715963" indent="0">
              <a:spcBef>
                <a:spcPts val="600"/>
              </a:spcBef>
              <a:buNone/>
            </a:pPr>
            <a:r>
              <a:rPr lang="fr-FR" altLang="fr-FR" sz="1600" b="1" dirty="0" smtClean="0">
                <a:solidFill>
                  <a:srgbClr val="0070C0"/>
                </a:solidFill>
                <a:latin typeface="Arial" panose="020B0604020202020204" pitchFamily="34" charset="0"/>
                <a:cs typeface="Arial" panose="020B0604020202020204" pitchFamily="34" charset="0"/>
              </a:rPr>
              <a:t>Objectif </a:t>
            </a:r>
            <a:r>
              <a:rPr lang="fr-FR" altLang="fr-FR" sz="1600" b="1" dirty="0">
                <a:solidFill>
                  <a:srgbClr val="0070C0"/>
                </a:solidFill>
                <a:latin typeface="Arial" panose="020B0604020202020204" pitchFamily="34" charset="0"/>
                <a:cs typeface="Arial" panose="020B0604020202020204" pitchFamily="34" charset="0"/>
              </a:rPr>
              <a:t>pédagogique :</a:t>
            </a:r>
          </a:p>
          <a:p>
            <a:pPr marL="981075" indent="14288">
              <a:spcBef>
                <a:spcPct val="0"/>
              </a:spcBef>
            </a:pPr>
            <a:r>
              <a:rPr lang="fr-FR" altLang="fr-FR" sz="1400" dirty="0">
                <a:latin typeface="Arial" panose="020B0604020202020204" pitchFamily="34" charset="0"/>
                <a:cs typeface="Arial" panose="020B0604020202020204" pitchFamily="34" charset="0"/>
              </a:rPr>
              <a:t>Appliquer les connaissances anatomiques aux domaines cliniques, chirurgicaux et radiologiques</a:t>
            </a:r>
          </a:p>
          <a:p>
            <a:pPr marL="715963" indent="0">
              <a:spcBef>
                <a:spcPts val="600"/>
              </a:spcBef>
              <a:buNone/>
            </a:pPr>
            <a:r>
              <a:rPr lang="fr-FR" altLang="fr-FR" sz="1600" b="1" dirty="0">
                <a:solidFill>
                  <a:srgbClr val="0070C0"/>
                </a:solidFill>
                <a:latin typeface="Arial" panose="020B0604020202020204" pitchFamily="34" charset="0"/>
                <a:cs typeface="Arial" panose="020B0604020202020204" pitchFamily="34" charset="0"/>
              </a:rPr>
              <a:t>Thèmes : </a:t>
            </a:r>
          </a:p>
          <a:p>
            <a:pPr marL="981075" indent="-173038">
              <a:spcBef>
                <a:spcPct val="0"/>
              </a:spcBef>
              <a:buFontTx/>
              <a:buChar char="-"/>
            </a:pPr>
            <a:r>
              <a:rPr lang="fr-FR" altLang="fr-FR" sz="1400" dirty="0">
                <a:latin typeface="Arial" panose="020B0604020202020204" pitchFamily="34" charset="0"/>
                <a:cs typeface="Arial" panose="020B0604020202020204" pitchFamily="34" charset="0"/>
              </a:rPr>
              <a:t>Anatomie avec applications cliniques, chirurgicales et radiologiques</a:t>
            </a:r>
          </a:p>
          <a:p>
            <a:pPr marL="981075" indent="-173038">
              <a:spcBef>
                <a:spcPct val="0"/>
              </a:spcBef>
              <a:buFontTx/>
              <a:buChar char="-"/>
            </a:pPr>
            <a:r>
              <a:rPr lang="fr-FR" altLang="fr-FR" sz="1400" dirty="0">
                <a:latin typeface="Arial" panose="020B0604020202020204" pitchFamily="34" charset="0"/>
                <a:cs typeface="Arial" panose="020B0604020202020204" pitchFamily="34" charset="0"/>
              </a:rPr>
              <a:t>Embryologie pour comprendre les pathologies</a:t>
            </a:r>
          </a:p>
          <a:p>
            <a:pPr marL="981075" indent="-173038">
              <a:spcBef>
                <a:spcPct val="0"/>
              </a:spcBef>
              <a:buFontTx/>
              <a:buChar char="-"/>
            </a:pPr>
            <a:r>
              <a:rPr lang="fr-FR" altLang="fr-FR" sz="1400" dirty="0">
                <a:latin typeface="Arial" panose="020B0604020202020204" pitchFamily="34" charset="0"/>
                <a:cs typeface="Arial" panose="020B0604020202020204" pitchFamily="34" charset="0"/>
              </a:rPr>
              <a:t>Outils numériques pour modélisation 3D, modèles de simulation en anatomie</a:t>
            </a:r>
          </a:p>
          <a:p>
            <a:pPr marL="715963" indent="0">
              <a:spcBef>
                <a:spcPts val="600"/>
              </a:spcBef>
              <a:buNone/>
            </a:pPr>
            <a:r>
              <a:rPr lang="fr-FR" altLang="fr-FR" sz="1600" b="1" dirty="0">
                <a:solidFill>
                  <a:srgbClr val="0070C0"/>
                </a:solidFill>
                <a:latin typeface="Arial" panose="020B0604020202020204" pitchFamily="34" charset="0"/>
                <a:cs typeface="Arial" panose="020B0604020202020204" pitchFamily="34" charset="0"/>
              </a:rPr>
              <a:t>Organisation :</a:t>
            </a:r>
          </a:p>
          <a:p>
            <a:pPr marL="981075" indent="-173038">
              <a:spcBef>
                <a:spcPct val="0"/>
              </a:spcBef>
              <a:buFontTx/>
              <a:buChar char="-"/>
            </a:pPr>
            <a:r>
              <a:rPr lang="fr-FR" altLang="fr-FR" sz="1400" dirty="0">
                <a:latin typeface="Arial" panose="020B0604020202020204" pitchFamily="34" charset="0"/>
                <a:cs typeface="Arial" panose="020B0604020202020204" pitchFamily="34" charset="0"/>
              </a:rPr>
              <a:t>Cours numériques puis séance obligatoire en présentielle avec contrôle continu</a:t>
            </a:r>
          </a:p>
          <a:p>
            <a:pPr marL="981075" indent="-173038">
              <a:spcBef>
                <a:spcPct val="0"/>
              </a:spcBef>
              <a:buFontTx/>
              <a:buChar char="-"/>
            </a:pPr>
            <a:r>
              <a:rPr lang="fr-FR" altLang="fr-FR" sz="1400" dirty="0">
                <a:latin typeface="Arial" panose="020B0604020202020204" pitchFamily="34" charset="0"/>
                <a:cs typeface="Arial" panose="020B0604020202020204" pitchFamily="34" charset="0"/>
              </a:rPr>
              <a:t>TP en groupe avec travail de mémoire sur un sujet d’anatomie générale</a:t>
            </a:r>
          </a:p>
          <a:p>
            <a:pPr marL="1073150" lvl="1">
              <a:spcBef>
                <a:spcPct val="0"/>
              </a:spcBef>
            </a:pPr>
            <a:r>
              <a:rPr lang="fr-FR" altLang="fr-FR" sz="1200" dirty="0">
                <a:latin typeface="Arial" panose="020B0604020202020204" pitchFamily="34" charset="0"/>
                <a:cs typeface="Arial" panose="020B0604020202020204" pitchFamily="34" charset="0"/>
              </a:rPr>
              <a:t>Un sujet à traiter par groupe (binôme ou trinôme) : introduction à la recherche en anatomie avec travail de dissection et/ou travail sur données d’imagerie médicale, travaux de modélisation, ou études de corrélations </a:t>
            </a:r>
            <a:r>
              <a:rPr lang="fr-FR" altLang="fr-FR" sz="1200" dirty="0" err="1">
                <a:latin typeface="Arial" panose="020B0604020202020204" pitchFamily="34" charset="0"/>
                <a:cs typeface="Arial" panose="020B0604020202020204" pitchFamily="34" charset="0"/>
              </a:rPr>
              <a:t>anatomo</a:t>
            </a:r>
            <a:r>
              <a:rPr lang="fr-FR" altLang="fr-FR" sz="1200" dirty="0">
                <a:latin typeface="Arial" panose="020B0604020202020204" pitchFamily="34" charset="0"/>
                <a:cs typeface="Arial" panose="020B0604020202020204" pitchFamily="34" charset="0"/>
              </a:rPr>
              <a:t>-radiologiques et </a:t>
            </a:r>
            <a:r>
              <a:rPr lang="fr-FR" altLang="fr-FR" sz="1200" dirty="0" err="1">
                <a:latin typeface="Arial" panose="020B0604020202020204" pitchFamily="34" charset="0"/>
                <a:cs typeface="Arial" panose="020B0604020202020204" pitchFamily="34" charset="0"/>
              </a:rPr>
              <a:t>anatomo</a:t>
            </a:r>
            <a:r>
              <a:rPr lang="fr-FR" altLang="fr-FR" sz="1200" dirty="0">
                <a:latin typeface="Arial" panose="020B0604020202020204" pitchFamily="34" charset="0"/>
                <a:cs typeface="Arial" panose="020B0604020202020204" pitchFamily="34" charset="0"/>
              </a:rPr>
              <a:t>-cliniques</a:t>
            </a:r>
          </a:p>
          <a:p>
            <a:pPr marL="715963" indent="0">
              <a:spcBef>
                <a:spcPts val="300"/>
              </a:spcBef>
              <a:buNone/>
            </a:pPr>
            <a:r>
              <a:rPr lang="fr-FR" altLang="fr-FR" sz="1600" b="1" dirty="0">
                <a:solidFill>
                  <a:srgbClr val="0070C0"/>
                </a:solidFill>
                <a:latin typeface="Arial" panose="020B0604020202020204" pitchFamily="34" charset="0"/>
                <a:cs typeface="Arial" panose="020B0604020202020204" pitchFamily="34" charset="0"/>
              </a:rPr>
              <a:t>Candidature : </a:t>
            </a:r>
            <a:endParaRPr lang="fr-FR" altLang="fr-FR" sz="1600" b="1" dirty="0" smtClean="0">
              <a:solidFill>
                <a:srgbClr val="0070C0"/>
              </a:solidFill>
              <a:latin typeface="Arial" panose="020B0604020202020204" pitchFamily="34" charset="0"/>
              <a:cs typeface="Arial" panose="020B0604020202020204" pitchFamily="34" charset="0"/>
            </a:endParaRPr>
          </a:p>
          <a:p>
            <a:pPr marL="715963" indent="0">
              <a:spcBef>
                <a:spcPts val="300"/>
              </a:spcBef>
              <a:buNone/>
            </a:pPr>
            <a:r>
              <a:rPr lang="fr-FR" sz="1400" dirty="0" smtClean="0">
                <a:solidFill>
                  <a:srgbClr val="FF0000"/>
                </a:solidFill>
                <a:latin typeface="Arial" panose="020B0604020202020204" pitchFamily="34" charset="0"/>
                <a:cs typeface="Arial" panose="020B0604020202020204" pitchFamily="34" charset="0"/>
              </a:rPr>
              <a:t>Lettre </a:t>
            </a:r>
            <a:r>
              <a:rPr lang="fr-FR" sz="1400" dirty="0">
                <a:solidFill>
                  <a:srgbClr val="FF0000"/>
                </a:solidFill>
                <a:latin typeface="Arial" panose="020B0604020202020204" pitchFamily="34" charset="0"/>
                <a:cs typeface="Arial" panose="020B0604020202020204" pitchFamily="34" charset="0"/>
              </a:rPr>
              <a:t>de motivation impérative à adresser à</a:t>
            </a:r>
            <a:r>
              <a:rPr lang="fr-FR" sz="1400" dirty="0" smtClean="0">
                <a:solidFill>
                  <a:srgbClr val="FF0000"/>
                </a:solidFill>
                <a:latin typeface="Arial" panose="020B0604020202020204" pitchFamily="34" charset="0"/>
                <a:cs typeface="Arial" panose="020B0604020202020204" pitchFamily="34" charset="0"/>
              </a:rPr>
              <a:t> </a:t>
            </a:r>
            <a:r>
              <a:rPr lang="fr-FR" altLang="fr-FR" sz="1400" dirty="0" smtClean="0">
                <a:latin typeface="Arial" panose="020B0604020202020204" pitchFamily="34" charset="0"/>
                <a:cs typeface="Arial" panose="020B0604020202020204" pitchFamily="34" charset="0"/>
              </a:rPr>
              <a:t>ladaf@univ-grenoble-alpes.fr</a:t>
            </a:r>
            <a:endParaRPr lang="fr-FR" altLang="fr-FR" sz="1400" dirty="0">
              <a:latin typeface="Arial" panose="020B0604020202020204" pitchFamily="34" charset="0"/>
              <a:cs typeface="Arial" panose="020B0604020202020204" pitchFamily="34" charset="0"/>
            </a:endParaRPr>
          </a:p>
        </p:txBody>
      </p:sp>
      <p:sp>
        <p:nvSpPr>
          <p:cNvPr id="6" name="Rectangle 5"/>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8478"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33570" y="1500159"/>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8430" y="1499279"/>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76853" y="1165414"/>
            <a:ext cx="1200954" cy="646331"/>
          </a:xfrm>
          <a:prstGeom prst="rect">
            <a:avLst/>
          </a:prstGeom>
        </p:spPr>
        <p:txBody>
          <a:bodyPr wrap="square">
            <a:spAutoFit/>
          </a:bodyPr>
          <a:lstStyle/>
          <a:p>
            <a:pPr algn="ctr"/>
            <a:r>
              <a:rPr lang="fr-FR" altLang="fr-FR" dirty="0" smtClean="0"/>
              <a:t>Jeudi </a:t>
            </a:r>
            <a:r>
              <a:rPr lang="fr-FR" altLang="fr-FR" dirty="0"/>
              <a:t>après-midi</a:t>
            </a:r>
            <a:endParaRPr lang="fr-FR" dirty="0"/>
          </a:p>
        </p:txBody>
      </p:sp>
      <p:sp>
        <p:nvSpPr>
          <p:cNvPr id="30" name="Rectangle 29"/>
          <p:cNvSpPr/>
          <p:nvPr/>
        </p:nvSpPr>
        <p:spPr>
          <a:xfrm>
            <a:off x="0" y="2180436"/>
            <a:ext cx="8763000" cy="369332"/>
          </a:xfrm>
          <a:prstGeom prst="rect">
            <a:avLst/>
          </a:prstGeom>
        </p:spPr>
        <p:txBody>
          <a:bodyPr wrap="square">
            <a:spAutoFit/>
          </a:bodyPr>
          <a:lstStyle/>
          <a:p>
            <a:pPr marL="715963">
              <a:spcBef>
                <a:spcPts val="600"/>
              </a:spcBef>
              <a:tabLst>
                <a:tab pos="4757738"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Philippe </a:t>
            </a:r>
            <a:r>
              <a:rPr lang="fr-FR" altLang="fr-FR" dirty="0" err="1">
                <a:latin typeface="Arial" panose="020B0604020202020204" pitchFamily="34" charset="0"/>
                <a:cs typeface="Arial" panose="020B0604020202020204" pitchFamily="34" charset="0"/>
              </a:rPr>
              <a:t>Chaffanjon</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3"/>
              </a:rPr>
              <a:t>ladaf@univ-grenoble-alpes.fr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953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0"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Anatomie et imagerie du système nerveux </a:t>
            </a:r>
            <a:r>
              <a:rPr lang="fr-FR" altLang="fr-FR" sz="2800" b="1" dirty="0" smtClean="0">
                <a:solidFill>
                  <a:srgbClr val="0070C0"/>
                </a:solidFill>
              </a:rPr>
              <a:t>central</a:t>
            </a:r>
            <a:endParaRPr lang="fr-FR" altLang="fr-FR" sz="2800" b="1" dirty="0">
              <a:solidFill>
                <a:srgbClr val="0070C0"/>
              </a:solidFill>
            </a:endParaRPr>
          </a:p>
        </p:txBody>
      </p:sp>
      <p:sp>
        <p:nvSpPr>
          <p:cNvPr id="6" name="Espace réservé du pied de page 5"/>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42310" y="2723484"/>
            <a:ext cx="8659380" cy="3508653"/>
          </a:xfrm>
          <a:prstGeom prst="rect">
            <a:avLst/>
          </a:prstGeom>
          <a:ln w="19050">
            <a:solidFill>
              <a:srgbClr val="FF6600"/>
            </a:solidFill>
          </a:ln>
        </p:spPr>
        <p:txBody>
          <a:bodyPr wrap="square">
            <a:spAutoFit/>
          </a:bodyPr>
          <a:lstStyle/>
          <a:p>
            <a:pPr marL="715963" indent="0">
              <a:buNone/>
            </a:pPr>
            <a:r>
              <a:rPr lang="fr-FR" sz="1600" b="1" dirty="0" smtClean="0">
                <a:solidFill>
                  <a:srgbClr val="0070C0"/>
                </a:solidFill>
                <a:latin typeface="Arial" panose="020B0604020202020204" pitchFamily="34" charset="0"/>
                <a:cs typeface="Arial" panose="020B0604020202020204" pitchFamily="34" charset="0"/>
              </a:rPr>
              <a:t>Objectifs </a:t>
            </a:r>
            <a:r>
              <a:rPr lang="fr-FR" sz="1600" b="1" dirty="0">
                <a:solidFill>
                  <a:srgbClr val="0070C0"/>
                </a:solidFill>
                <a:latin typeface="Arial" panose="020B0604020202020204" pitchFamily="34" charset="0"/>
                <a:cs typeface="Arial" panose="020B0604020202020204" pitchFamily="34" charset="0"/>
              </a:rPr>
              <a:t>pédagogiques :</a:t>
            </a:r>
          </a:p>
          <a:p>
            <a:pPr marL="901700" indent="0">
              <a:buNone/>
            </a:pPr>
            <a:r>
              <a:rPr lang="fr-FR" altLang="fr-FR" sz="1400" dirty="0">
                <a:latin typeface="Arial" panose="020B0604020202020204" pitchFamily="34" charset="0"/>
                <a:cs typeface="Arial" panose="020B0604020202020204" pitchFamily="34" charset="0"/>
              </a:rPr>
              <a:t>Approfondir et appliquer les connaissances neuro-anatomiques ou radiologiques aux domaines cliniques et chirurgicaux</a:t>
            </a:r>
            <a:endParaRPr lang="fr-FR" sz="1400" dirty="0">
              <a:latin typeface="Arial" panose="020B0604020202020204" pitchFamily="34" charset="0"/>
              <a:cs typeface="Arial" panose="020B0604020202020204" pitchFamily="34" charset="0"/>
            </a:endParaRPr>
          </a:p>
          <a:p>
            <a:pPr marL="715963" indent="0">
              <a:buNone/>
            </a:pPr>
            <a:r>
              <a:rPr lang="fr-FR" altLang="fr-FR" sz="1600" b="1" dirty="0">
                <a:solidFill>
                  <a:srgbClr val="0070C0"/>
                </a:solidFill>
                <a:latin typeface="Arial" panose="020B0604020202020204" pitchFamily="34" charset="0"/>
                <a:cs typeface="Arial" panose="020B0604020202020204" pitchFamily="34" charset="0"/>
              </a:rPr>
              <a:t>Thèmes :</a:t>
            </a:r>
          </a:p>
          <a:p>
            <a:pPr marL="1166813" indent="-265113">
              <a:spcBef>
                <a:spcPct val="0"/>
              </a:spcBef>
              <a:buFontTx/>
              <a:buChar char="-"/>
            </a:pPr>
            <a:r>
              <a:rPr lang="fr-FR" altLang="fr-FR" sz="1400" dirty="0">
                <a:latin typeface="Arial" panose="020B0604020202020204" pitchFamily="34" charset="0"/>
                <a:cs typeface="Arial" panose="020B0604020202020204" pitchFamily="34" charset="0"/>
              </a:rPr>
              <a:t>Anatomie du système nerveux central et périphérique avec applications cliniques, chirurgicales et radiologiques</a:t>
            </a:r>
          </a:p>
          <a:p>
            <a:pPr marL="1166813" indent="-265113">
              <a:spcBef>
                <a:spcPct val="0"/>
              </a:spcBef>
              <a:buFontTx/>
              <a:buChar char="-"/>
            </a:pPr>
            <a:r>
              <a:rPr lang="fr-FR" altLang="fr-FR" sz="1400" dirty="0">
                <a:latin typeface="Arial" panose="020B0604020202020204" pitchFamily="34" charset="0"/>
                <a:cs typeface="Arial" panose="020B0604020202020204" pitchFamily="34" charset="0"/>
              </a:rPr>
              <a:t>Imagerie du système nerveux et outils numériques pour la modélisation 3D</a:t>
            </a:r>
          </a:p>
          <a:p>
            <a:pPr marL="715963" indent="0">
              <a:buNone/>
            </a:pPr>
            <a:r>
              <a:rPr lang="fr-FR" altLang="fr-FR" sz="1600" b="1" dirty="0">
                <a:solidFill>
                  <a:srgbClr val="0070C0"/>
                </a:solidFill>
                <a:latin typeface="Arial" panose="020B0604020202020204" pitchFamily="34" charset="0"/>
                <a:cs typeface="Arial" panose="020B0604020202020204" pitchFamily="34" charset="0"/>
              </a:rPr>
              <a:t>Organisation :</a:t>
            </a:r>
          </a:p>
          <a:p>
            <a:pPr marL="1166813" indent="-285750">
              <a:spcBef>
                <a:spcPct val="0"/>
              </a:spcBef>
              <a:buFontTx/>
              <a:buChar char="-"/>
            </a:pPr>
            <a:r>
              <a:rPr lang="fr-FR" altLang="fr-FR" sz="1400" dirty="0">
                <a:latin typeface="Arial" panose="020B0604020202020204" pitchFamily="34" charset="0"/>
                <a:cs typeface="Arial" panose="020B0604020202020204" pitchFamily="34" charset="0"/>
              </a:rPr>
              <a:t>Cours numériques puis séance obligatoire en présentielle avec contrôle continu</a:t>
            </a:r>
          </a:p>
          <a:p>
            <a:pPr marL="1166813" indent="-285750">
              <a:spcBef>
                <a:spcPct val="0"/>
              </a:spcBef>
              <a:buFontTx/>
              <a:buChar char="-"/>
            </a:pPr>
            <a:r>
              <a:rPr lang="fr-FR" altLang="fr-FR" sz="1400" dirty="0">
                <a:latin typeface="Arial" panose="020B0604020202020204" pitchFamily="34" charset="0"/>
                <a:cs typeface="Arial" panose="020B0604020202020204" pitchFamily="34" charset="0"/>
              </a:rPr>
              <a:t>TP en groupe avec travail de mémoire sur un sujet d’anatomie générale</a:t>
            </a:r>
          </a:p>
          <a:p>
            <a:pPr marL="1166813" lvl="1">
              <a:spcBef>
                <a:spcPct val="0"/>
              </a:spcBef>
            </a:pPr>
            <a:r>
              <a:rPr lang="fr-FR" altLang="fr-FR" sz="1200" dirty="0">
                <a:latin typeface="Arial" panose="020B0604020202020204" pitchFamily="34" charset="0"/>
                <a:cs typeface="Arial" panose="020B0604020202020204" pitchFamily="34" charset="0"/>
              </a:rPr>
              <a:t>Un sujet à traiter par groupe (binôme ou trinôme) : introduction à la recherche en anatomie avec travail de dissection et/ou travail sur données d’imagerie médicale, travaux de modélisation, ou études de corrélations </a:t>
            </a:r>
            <a:r>
              <a:rPr lang="fr-FR" altLang="fr-FR" sz="1200" dirty="0" err="1">
                <a:latin typeface="Arial" panose="020B0604020202020204" pitchFamily="34" charset="0"/>
                <a:cs typeface="Arial" panose="020B0604020202020204" pitchFamily="34" charset="0"/>
              </a:rPr>
              <a:t>anatomo</a:t>
            </a:r>
            <a:r>
              <a:rPr lang="fr-FR" altLang="fr-FR" sz="1200" dirty="0">
                <a:latin typeface="Arial" panose="020B0604020202020204" pitchFamily="34" charset="0"/>
                <a:cs typeface="Arial" panose="020B0604020202020204" pitchFamily="34" charset="0"/>
              </a:rPr>
              <a:t>-radiologiques et </a:t>
            </a:r>
            <a:r>
              <a:rPr lang="fr-FR" altLang="fr-FR" sz="1200" dirty="0" err="1">
                <a:latin typeface="Arial" panose="020B0604020202020204" pitchFamily="34" charset="0"/>
                <a:cs typeface="Arial" panose="020B0604020202020204" pitchFamily="34" charset="0"/>
              </a:rPr>
              <a:t>anatomo</a:t>
            </a:r>
            <a:r>
              <a:rPr lang="fr-FR" altLang="fr-FR" sz="1200" dirty="0">
                <a:latin typeface="Arial" panose="020B0604020202020204" pitchFamily="34" charset="0"/>
                <a:cs typeface="Arial" panose="020B0604020202020204" pitchFamily="34" charset="0"/>
              </a:rPr>
              <a:t>-cliniques</a:t>
            </a:r>
          </a:p>
          <a:p>
            <a:pPr marL="715963">
              <a:spcBef>
                <a:spcPts val="600"/>
              </a:spcBef>
              <a:tabLst>
                <a:tab pos="4757738" algn="l"/>
              </a:tabLst>
            </a:pPr>
            <a:r>
              <a:rPr lang="fr-FR" altLang="fr-FR" sz="1600" b="1" dirty="0">
                <a:solidFill>
                  <a:srgbClr val="0070C0"/>
                </a:solidFill>
                <a:latin typeface="Arial" panose="020B0604020202020204" pitchFamily="34" charset="0"/>
                <a:cs typeface="Arial" panose="020B0604020202020204" pitchFamily="34" charset="0"/>
              </a:rPr>
              <a:t>Candidature : </a:t>
            </a:r>
            <a:endParaRPr lang="fr-FR" altLang="fr-FR" sz="1600" b="1" dirty="0" smtClean="0">
              <a:solidFill>
                <a:srgbClr val="0070C0"/>
              </a:solidFill>
              <a:latin typeface="Arial" panose="020B0604020202020204" pitchFamily="34" charset="0"/>
              <a:cs typeface="Arial" panose="020B0604020202020204" pitchFamily="34" charset="0"/>
            </a:endParaRPr>
          </a:p>
          <a:p>
            <a:pPr marL="715963">
              <a:spcBef>
                <a:spcPts val="600"/>
              </a:spcBef>
              <a:tabLst>
                <a:tab pos="4757738" algn="l"/>
              </a:tabLst>
            </a:pPr>
            <a:r>
              <a:rPr lang="fr-FR" sz="1400" dirty="0" smtClean="0">
                <a:solidFill>
                  <a:srgbClr val="FF0000"/>
                </a:solidFill>
                <a:latin typeface="Arial" panose="020B0604020202020204" pitchFamily="34" charset="0"/>
                <a:cs typeface="Arial" panose="020B0604020202020204" pitchFamily="34" charset="0"/>
              </a:rPr>
              <a:t>Lettre </a:t>
            </a:r>
            <a:r>
              <a:rPr lang="fr-FR" sz="1400" dirty="0">
                <a:solidFill>
                  <a:srgbClr val="FF0000"/>
                </a:solidFill>
                <a:latin typeface="Arial" panose="020B0604020202020204" pitchFamily="34" charset="0"/>
                <a:cs typeface="Arial" panose="020B0604020202020204" pitchFamily="34" charset="0"/>
              </a:rPr>
              <a:t>de motivation impérative à adresser à </a:t>
            </a:r>
            <a:r>
              <a:rPr lang="fr-FR" altLang="fr-FR" sz="1400" dirty="0" smtClean="0">
                <a:latin typeface="Arial" panose="020B0604020202020204" pitchFamily="34" charset="0"/>
                <a:cs typeface="Arial" panose="020B0604020202020204" pitchFamily="34" charset="0"/>
                <a:hlinkClick r:id="rId3"/>
              </a:rPr>
              <a:t>ladaf@univ-grenoble-alpes.fr</a:t>
            </a:r>
            <a:endParaRPr lang="fr-FR" altLang="fr-FR" sz="1400" dirty="0">
              <a:latin typeface="Arial" panose="020B0604020202020204" pitchFamily="34" charset="0"/>
              <a:cs typeface="Arial" panose="020B0604020202020204" pitchFamily="34" charset="0"/>
            </a:endParaRPr>
          </a:p>
        </p:txBody>
      </p:sp>
      <p:sp>
        <p:nvSpPr>
          <p:cNvPr id="8" name="Rectangle 7"/>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ZoneTexte 16"/>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ZoneTexte 18"/>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20" name="ZoneTexte 19"/>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4" name="Rectangle 23"/>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5" name="ZoneTexte 24"/>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7" name="ZoneTexte 26"/>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8" name="Rectangle 27"/>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9" name="Rectangle 28"/>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0" name="Rectangle 29"/>
          <p:cNvSpPr/>
          <p:nvPr/>
        </p:nvSpPr>
        <p:spPr>
          <a:xfrm>
            <a:off x="7676853" y="1165414"/>
            <a:ext cx="1200954" cy="646331"/>
          </a:xfrm>
          <a:prstGeom prst="rect">
            <a:avLst/>
          </a:prstGeom>
        </p:spPr>
        <p:txBody>
          <a:bodyPr wrap="square">
            <a:spAutoFit/>
          </a:bodyPr>
          <a:lstStyle/>
          <a:p>
            <a:pPr algn="ctr"/>
            <a:r>
              <a:rPr lang="fr-FR" altLang="fr-FR" dirty="0" smtClean="0"/>
              <a:t>Jeudi </a:t>
            </a:r>
            <a:r>
              <a:rPr lang="fr-FR" altLang="fr-FR" dirty="0"/>
              <a:t>après-midi</a:t>
            </a:r>
            <a:endParaRPr lang="fr-FR" dirty="0"/>
          </a:p>
        </p:txBody>
      </p:sp>
      <p:sp>
        <p:nvSpPr>
          <p:cNvPr id="31" name="Rectangle 30"/>
          <p:cNvSpPr/>
          <p:nvPr/>
        </p:nvSpPr>
        <p:spPr>
          <a:xfrm>
            <a:off x="0" y="2180436"/>
            <a:ext cx="8763000" cy="369332"/>
          </a:xfrm>
          <a:prstGeom prst="rect">
            <a:avLst/>
          </a:prstGeom>
        </p:spPr>
        <p:txBody>
          <a:bodyPr wrap="square">
            <a:spAutoFit/>
          </a:bodyPr>
          <a:lstStyle/>
          <a:p>
            <a:pPr marL="715963">
              <a:spcBef>
                <a:spcPts val="600"/>
              </a:spcBef>
              <a:tabLst>
                <a:tab pos="4757738"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Philippe </a:t>
            </a:r>
            <a:r>
              <a:rPr lang="fr-FR" altLang="fr-FR" dirty="0" err="1">
                <a:latin typeface="Arial" panose="020B0604020202020204" pitchFamily="34" charset="0"/>
                <a:cs typeface="Arial" panose="020B0604020202020204" pitchFamily="34" charset="0"/>
              </a:rPr>
              <a:t>Chaffanjon</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3"/>
              </a:rPr>
              <a:t>ladaf@univ-grenoble-alpes.fr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pic>
        <p:nvPicPr>
          <p:cNvPr id="32" name="Image 31" descr="Une image contenant mètre&#10;&#10;Description générée automatiquement">
            <a:extLst>
              <a:ext uri="{FF2B5EF4-FFF2-40B4-BE49-F238E27FC236}">
                <a16:creationId xmlns:a16="http://schemas.microsoft.com/office/drawing/2014/main" id="{EBB978F0-8A31-044E-B5E3-E3F1CEEA40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9394" y="5526800"/>
            <a:ext cx="1953081" cy="342014"/>
          </a:xfrm>
          <a:prstGeom prst="rect">
            <a:avLst/>
          </a:prstGeom>
        </p:spPr>
      </p:pic>
    </p:spTree>
    <p:extLst>
      <p:ext uri="{BB962C8B-B14F-4D97-AF65-F5344CB8AC3E}">
        <p14:creationId xmlns:p14="http://schemas.microsoft.com/office/powerpoint/2010/main" val="59899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ZoneTexte 7"/>
          <p:cNvSpPr txBox="1">
            <a:spLocks noChangeArrowheads="1"/>
          </p:cNvSpPr>
          <p:nvPr/>
        </p:nvSpPr>
        <p:spPr bwMode="auto">
          <a:xfrm>
            <a:off x="1" y="180000"/>
            <a:ext cx="89452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Pharmacologie </a:t>
            </a:r>
            <a:r>
              <a:rPr lang="fr-FR" altLang="fr-FR" sz="2800" b="1" dirty="0" smtClean="0">
                <a:solidFill>
                  <a:srgbClr val="0070C0"/>
                </a:solidFill>
              </a:rPr>
              <a:t>générale</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52766" y="2740088"/>
            <a:ext cx="8558630" cy="3539430"/>
          </a:xfrm>
          <a:prstGeom prst="rect">
            <a:avLst/>
          </a:prstGeom>
          <a:ln w="19050">
            <a:solidFill>
              <a:srgbClr val="FF9999"/>
            </a:solidFill>
          </a:ln>
        </p:spPr>
        <p:txBody>
          <a:bodyPr wrap="square" lIns="0">
            <a:spAutoFit/>
          </a:bodyPr>
          <a:lstStyle/>
          <a:p>
            <a:pPr marL="715963">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Objectif </a:t>
            </a:r>
            <a:r>
              <a:rPr lang="fr-FR" altLang="fr-FR" sz="1600" b="1" dirty="0">
                <a:solidFill>
                  <a:srgbClr val="0070C0"/>
                </a:solidFill>
                <a:latin typeface="Arial" panose="020B0604020202020204" pitchFamily="34" charset="0"/>
                <a:cs typeface="Arial" panose="020B0604020202020204" pitchFamily="34" charset="0"/>
              </a:rPr>
              <a:t>pédagogique :</a:t>
            </a:r>
          </a:p>
          <a:p>
            <a:pPr marL="901700">
              <a:spcBef>
                <a:spcPts val="300"/>
              </a:spcBef>
            </a:pPr>
            <a:r>
              <a:rPr lang="fr-FR" altLang="fr-FR" sz="1400" dirty="0">
                <a:latin typeface="Arial" panose="020B0604020202020204" pitchFamily="34" charset="0"/>
                <a:cs typeface="Arial" panose="020B0604020202020204" pitchFamily="34" charset="0"/>
              </a:rPr>
              <a:t>Acquisition de notions avancées de pharmacologie générale et clinique. Lecture, résumés et présentation d’articles scientifiques en pharmacologie. </a:t>
            </a:r>
          </a:p>
          <a:p>
            <a:pPr marL="715963">
              <a:spcBef>
                <a:spcPts val="600"/>
              </a:spcBef>
            </a:pPr>
            <a:r>
              <a:rPr lang="fr-FR" altLang="fr-FR" sz="1600" b="1" dirty="0">
                <a:solidFill>
                  <a:srgbClr val="0070C0"/>
                </a:solidFill>
                <a:latin typeface="Arial" panose="020B0604020202020204" pitchFamily="34" charset="0"/>
                <a:cs typeface="Arial" panose="020B0604020202020204" pitchFamily="34" charset="0"/>
              </a:rPr>
              <a:t>Séance : </a:t>
            </a:r>
            <a:r>
              <a:rPr lang="fr-FR" altLang="fr-FR" sz="1400" dirty="0">
                <a:latin typeface="Arial" panose="020B0604020202020204" pitchFamily="34" charset="0"/>
                <a:cs typeface="Arial" panose="020B0604020202020204" pitchFamily="34" charset="0"/>
              </a:rPr>
              <a:t>2h cours + 2h </a:t>
            </a:r>
            <a:r>
              <a:rPr lang="fr-FR" altLang="fr-FR" sz="1400" dirty="0" smtClean="0">
                <a:latin typeface="Arial" panose="020B0604020202020204" pitchFamily="34" charset="0"/>
                <a:cs typeface="Arial" panose="020B0604020202020204" pitchFamily="34" charset="0"/>
              </a:rPr>
              <a:t>TD</a:t>
            </a:r>
          </a:p>
          <a:p>
            <a:pPr marL="715963">
              <a:spcBef>
                <a:spcPts val="600"/>
              </a:spcBef>
            </a:pPr>
            <a:r>
              <a:rPr lang="fr-FR" altLang="fr-FR" sz="1600" b="1" dirty="0">
                <a:solidFill>
                  <a:schemeClr val="accent1">
                    <a:lumMod val="75000"/>
                  </a:schemeClr>
                </a:solidFill>
                <a:latin typeface="Arial" panose="020B0604020202020204" pitchFamily="34" charset="0"/>
                <a:cs typeface="Arial" panose="020B0604020202020204" pitchFamily="34" charset="0"/>
              </a:rPr>
              <a:t>TD :</a:t>
            </a:r>
            <a:r>
              <a:rPr lang="fr-FR" altLang="fr-FR" sz="1600" dirty="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Lecture et analyse d’articles scientifiques de pharmacologie, avec rendu de résumés écrits, et présentations scientifiques (exposés oraux) en groupe.</a:t>
            </a:r>
          </a:p>
          <a:p>
            <a:pPr marL="715963">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Exemples </a:t>
            </a:r>
            <a:r>
              <a:rPr lang="fr-FR" altLang="fr-FR" sz="1600" b="1" dirty="0">
                <a:solidFill>
                  <a:srgbClr val="0070C0"/>
                </a:solidFill>
                <a:latin typeface="Arial" panose="020B0604020202020204" pitchFamily="34" charset="0"/>
                <a:cs typeface="Arial" panose="020B0604020202020204" pitchFamily="34" charset="0"/>
              </a:rPr>
              <a:t>de thèmes abordés en cours :</a:t>
            </a:r>
          </a:p>
          <a:p>
            <a:pPr marL="1452563" indent="-285750">
              <a:spcBef>
                <a:spcPts val="300"/>
              </a:spcBef>
              <a:buFont typeface="Arial" panose="020B0604020202020204" pitchFamily="34" charset="0"/>
              <a:buChar char="•"/>
            </a:pPr>
            <a:r>
              <a:rPr lang="fr-FR" altLang="fr-FR" sz="1400" dirty="0" err="1">
                <a:latin typeface="Arial" panose="020B0604020202020204" pitchFamily="34" charset="0"/>
                <a:cs typeface="Arial" panose="020B0604020202020204" pitchFamily="34" charset="0"/>
              </a:rPr>
              <a:t>Réceptologie</a:t>
            </a:r>
            <a:endParaRPr lang="fr-FR" altLang="fr-FR" sz="1400" dirty="0">
              <a:latin typeface="Arial" panose="020B0604020202020204" pitchFamily="34" charset="0"/>
              <a:cs typeface="Arial" panose="020B0604020202020204" pitchFamily="34" charset="0"/>
            </a:endParaRPr>
          </a:p>
          <a:p>
            <a:pPr marL="1452563" indent="-2857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Développement du médicament</a:t>
            </a:r>
          </a:p>
          <a:p>
            <a:pPr marL="1452563" indent="-2857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Interactions médicaments-membranes</a:t>
            </a:r>
          </a:p>
          <a:p>
            <a:pPr marL="1452563" indent="-2857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Interactions médicamenteuses</a:t>
            </a:r>
          </a:p>
          <a:p>
            <a:pPr marL="1452563" indent="-2857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Personnalisation des traitements pharmacologiques</a:t>
            </a:r>
          </a:p>
          <a:p>
            <a:pPr marL="1452563" indent="-2857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Médicaments et barrières (cutanée, hémato-encéphalique, placentaire et lactée, intestinale</a:t>
            </a:r>
            <a:r>
              <a:rPr lang="fr-FR" altLang="fr-FR" sz="1400" dirty="0" smtClean="0">
                <a:latin typeface="Arial" panose="020B0604020202020204" pitchFamily="34" charset="0"/>
                <a:cs typeface="Arial" panose="020B0604020202020204" pitchFamily="34" charset="0"/>
              </a:rPr>
              <a:t>)</a:t>
            </a:r>
            <a:endParaRPr lang="fr-FR" altLang="fr-FR" sz="1400" dirty="0">
              <a:latin typeface="Arial" panose="020B0604020202020204" pitchFamily="34" charset="0"/>
              <a:cs typeface="Arial" panose="020B0604020202020204" pitchFamily="34" charset="0"/>
            </a:endParaRPr>
          </a:p>
        </p:txBody>
      </p:sp>
      <p:sp>
        <p:nvSpPr>
          <p:cNvPr id="5" name="Rectangle 4"/>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306792" y="104608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ZoneTexte 13"/>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2298478"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7" name="ZoneTexte 16"/>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7133570" y="1500159"/>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3" name="ZoneTexte 22"/>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5" name="Rectangle 24"/>
          <p:cNvSpPr/>
          <p:nvPr/>
        </p:nvSpPr>
        <p:spPr>
          <a:xfrm>
            <a:off x="6668430" y="1499279"/>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7" name="Rectangle 26"/>
          <p:cNvSpPr/>
          <p:nvPr/>
        </p:nvSpPr>
        <p:spPr>
          <a:xfrm>
            <a:off x="7676853" y="1165414"/>
            <a:ext cx="1200954" cy="646331"/>
          </a:xfrm>
          <a:prstGeom prst="rect">
            <a:avLst/>
          </a:prstGeom>
        </p:spPr>
        <p:txBody>
          <a:bodyPr wrap="square">
            <a:spAutoFit/>
          </a:bodyPr>
          <a:lstStyle/>
          <a:p>
            <a:pPr algn="ctr"/>
            <a:r>
              <a:rPr lang="fr-FR" altLang="fr-FR" dirty="0" smtClean="0"/>
              <a:t>Vendredi</a:t>
            </a:r>
          </a:p>
          <a:p>
            <a:pPr algn="ctr"/>
            <a:r>
              <a:rPr lang="fr-FR" altLang="fr-FR" dirty="0" smtClean="0"/>
              <a:t>après-midi</a:t>
            </a:r>
            <a:endParaRPr lang="fr-FR" dirty="0"/>
          </a:p>
        </p:txBody>
      </p:sp>
      <p:sp>
        <p:nvSpPr>
          <p:cNvPr id="28" name="Rectangle 27"/>
          <p:cNvSpPr/>
          <p:nvPr/>
        </p:nvSpPr>
        <p:spPr>
          <a:xfrm>
            <a:off x="0" y="2180436"/>
            <a:ext cx="8763000" cy="369332"/>
          </a:xfrm>
          <a:prstGeom prst="rect">
            <a:avLst/>
          </a:prstGeom>
        </p:spPr>
        <p:txBody>
          <a:bodyPr wrap="square">
            <a:spAutoFit/>
          </a:bodyPr>
          <a:lstStyle/>
          <a:p>
            <a:pPr marL="715963">
              <a:spcBef>
                <a:spcPts val="600"/>
              </a:spcBef>
              <a:tabLst>
                <a:tab pos="3498850"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Anne Briançon-</a:t>
            </a:r>
            <a:r>
              <a:rPr lang="fr-FR" altLang="fr-FR" dirty="0" err="1">
                <a:latin typeface="Arial" panose="020B0604020202020204" pitchFamily="34" charset="0"/>
                <a:cs typeface="Arial" panose="020B0604020202020204" pitchFamily="34" charset="0"/>
              </a:rPr>
              <a:t>Marjollet</a:t>
            </a:r>
            <a:r>
              <a:rPr lang="fr-FR" altLang="fr-FR" sz="1600" dirty="0">
                <a:latin typeface="Arial" panose="020B0604020202020204" pitchFamily="34" charset="0"/>
                <a:cs typeface="Arial" panose="020B0604020202020204" pitchFamily="34" charset="0"/>
              </a:rPr>
              <a:t> (</a:t>
            </a:r>
            <a:r>
              <a:rPr lang="fr-FR" altLang="fr-FR" sz="1600" dirty="0" smtClean="0">
                <a:latin typeface="Arial" panose="020B0604020202020204" pitchFamily="34" charset="0"/>
                <a:cs typeface="Arial" panose="020B0604020202020204" pitchFamily="34" charset="0"/>
                <a:hlinkClick r:id="rId2"/>
              </a:rPr>
              <a:t>anne.briancon@univ-grenoble-alpes.fr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818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ChangeArrowheads="1"/>
          </p:cNvSpPr>
          <p:nvPr/>
        </p:nvSpPr>
        <p:spPr bwMode="auto">
          <a:xfrm>
            <a:off x="363399" y="180000"/>
            <a:ext cx="8701088"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b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ts val="600"/>
              </a:spcBef>
              <a:buNone/>
            </a:pPr>
            <a:r>
              <a:rPr lang="fr-FR" altLang="fr-FR" sz="2800" b="1" dirty="0">
                <a:solidFill>
                  <a:srgbClr val="0070C0"/>
                </a:solidFill>
              </a:rPr>
              <a:t>Maladies </a:t>
            </a:r>
            <a:r>
              <a:rPr lang="fr-FR" altLang="fr-FR" sz="2800" b="1" dirty="0" smtClean="0">
                <a:solidFill>
                  <a:srgbClr val="0070C0"/>
                </a:solidFill>
              </a:rPr>
              <a:t>transmissibles</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dirty="0"/>
              <a:t>Année universitaire 2022-2023  Université Grenoble Alpes – Tous droits réservés</a:t>
            </a:r>
          </a:p>
        </p:txBody>
      </p:sp>
      <p:sp>
        <p:nvSpPr>
          <p:cNvPr id="2" name="Rectangle 1"/>
          <p:cNvSpPr/>
          <p:nvPr/>
        </p:nvSpPr>
        <p:spPr>
          <a:xfrm>
            <a:off x="119025" y="2802069"/>
            <a:ext cx="8945458" cy="3536353"/>
          </a:xfrm>
          <a:prstGeom prst="rect">
            <a:avLst/>
          </a:prstGeom>
          <a:ln w="19050">
            <a:solidFill>
              <a:srgbClr val="FF6600"/>
            </a:solidFill>
          </a:ln>
        </p:spPr>
        <p:txBody>
          <a:bodyPr wrap="square">
            <a:spAutoFit/>
          </a:bodyPr>
          <a:lstStyle/>
          <a:p>
            <a:pPr marL="357188">
              <a:spcBef>
                <a:spcPts val="600"/>
              </a:spcBef>
              <a:tabLst>
                <a:tab pos="2690813" algn="l"/>
              </a:tabLst>
            </a:pPr>
            <a:r>
              <a:rPr lang="fr-FR" altLang="fr-FR" sz="1400" dirty="0" smtClean="0">
                <a:solidFill>
                  <a:srgbClr val="FF0000"/>
                </a:solidFill>
                <a:latin typeface="Arial" panose="020B0604020202020204" pitchFamily="34" charset="0"/>
                <a:cs typeface="Arial" panose="020B0604020202020204" pitchFamily="34" charset="0"/>
              </a:rPr>
              <a:t>Inscription </a:t>
            </a:r>
            <a:r>
              <a:rPr lang="fr-FR" altLang="fr-FR" sz="1400" dirty="0">
                <a:solidFill>
                  <a:srgbClr val="FF0000"/>
                </a:solidFill>
                <a:latin typeface="Arial" panose="020B0604020202020204" pitchFamily="34" charset="0"/>
                <a:cs typeface="Arial" panose="020B0604020202020204" pitchFamily="34" charset="0"/>
              </a:rPr>
              <a:t>impérative avant </a:t>
            </a:r>
            <a:r>
              <a:rPr lang="fr-FR" altLang="fr-FR" sz="1400" dirty="0" smtClean="0">
                <a:solidFill>
                  <a:srgbClr val="FF0000"/>
                </a:solidFill>
                <a:latin typeface="Arial" panose="020B0604020202020204" pitchFamily="34" charset="0"/>
                <a:cs typeface="Arial" panose="020B0604020202020204" pitchFamily="34" charset="0"/>
              </a:rPr>
              <a:t>mi-septembre : </a:t>
            </a:r>
            <a:r>
              <a:rPr lang="fr-FR" altLang="fr-FR" sz="1400" dirty="0">
                <a:latin typeface="Arial" panose="020B0604020202020204" pitchFamily="34" charset="0"/>
                <a:cs typeface="Arial" panose="020B0604020202020204" pitchFamily="34" charset="0"/>
              </a:rPr>
              <a:t>démarrage de l’UE et </a:t>
            </a:r>
            <a:r>
              <a:rPr lang="fr-FR" altLang="fr-FR" sz="1400" u="sng" dirty="0">
                <a:latin typeface="Arial" panose="020B0604020202020204" pitchFamily="34" charset="0"/>
                <a:cs typeface="Arial" panose="020B0604020202020204" pitchFamily="34" charset="0"/>
              </a:rPr>
              <a:t>constitution des binômes</a:t>
            </a:r>
          </a:p>
          <a:p>
            <a:pPr marL="357188">
              <a:spcBef>
                <a:spcPts val="600"/>
              </a:spcBef>
              <a:buNone/>
            </a:pPr>
            <a:r>
              <a:rPr lang="fr-FR" sz="1400" b="1" dirty="0">
                <a:solidFill>
                  <a:srgbClr val="0070C0"/>
                </a:solidFill>
                <a:latin typeface="Arial" panose="020B0604020202020204" pitchFamily="34" charset="0"/>
                <a:cs typeface="Arial" panose="020B0604020202020204" pitchFamily="34" charset="0"/>
              </a:rPr>
              <a:t>Objectifs pédagogiques :</a:t>
            </a:r>
          </a:p>
          <a:p>
            <a:pPr marL="828675"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Acquérir des connaissances générales et des principes de recherches fondamentales sur les maladies infectieuses (</a:t>
            </a:r>
            <a:r>
              <a:rPr lang="fr-FR" altLang="fr-FR" sz="1400" u="sng" dirty="0">
                <a:latin typeface="Arial" panose="020B0604020202020204" pitchFamily="34" charset="0"/>
                <a:cs typeface="Arial" panose="020B0604020202020204" pitchFamily="34" charset="0"/>
              </a:rPr>
              <a:t>bactéries, virus, parasites, micromycètes</a:t>
            </a:r>
            <a:r>
              <a:rPr lang="fr-FR" altLang="fr-FR" sz="1400" dirty="0">
                <a:latin typeface="Arial" panose="020B0604020202020204" pitchFamily="34" charset="0"/>
                <a:cs typeface="Arial" panose="020B0604020202020204" pitchFamily="34" charset="0"/>
              </a:rPr>
              <a:t>): épidémiologie, physiopathologie, diagnostic, clinique, thérapeutique et prophylaxie (notamment vaccinale)</a:t>
            </a:r>
          </a:p>
          <a:p>
            <a:pPr marL="828675"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Améliorer la compréhension et sa capacité de synthèse d’articles scientifiques, se familiariser avec des présentations devant un auditoire</a:t>
            </a:r>
          </a:p>
          <a:p>
            <a:pPr marL="357188">
              <a:spcBef>
                <a:spcPts val="600"/>
              </a:spcBef>
              <a:buNone/>
            </a:pPr>
            <a:r>
              <a:rPr lang="fr-FR" altLang="fr-FR" sz="1400" b="1" dirty="0">
                <a:solidFill>
                  <a:srgbClr val="0070C0"/>
                </a:solidFill>
                <a:latin typeface="Arial" panose="020B0604020202020204" pitchFamily="34" charset="0"/>
                <a:cs typeface="Arial" panose="020B0604020202020204" pitchFamily="34" charset="0"/>
              </a:rPr>
              <a:t>Enseignement :</a:t>
            </a:r>
          </a:p>
          <a:p>
            <a:pPr marL="828675" indent="-285750">
              <a:lnSpc>
                <a:spcPct val="80000"/>
              </a:lnSpc>
              <a:buFont typeface="Arial" panose="020B0604020202020204" pitchFamily="34" charset="0"/>
              <a:buChar char="•"/>
              <a:tabLst>
                <a:tab pos="808038" algn="l"/>
              </a:tabLst>
            </a:pPr>
            <a:r>
              <a:rPr lang="fr-FR" altLang="fr-FR" sz="1400" b="1" dirty="0">
                <a:latin typeface="Arial" panose="020B0604020202020204" pitchFamily="34" charset="0"/>
                <a:cs typeface="Arial" panose="020B0604020202020204" pitchFamily="34" charset="0"/>
              </a:rPr>
              <a:t>Enseignement théorique </a:t>
            </a:r>
            <a:r>
              <a:rPr lang="fr-FR" altLang="fr-FR" sz="1400" dirty="0">
                <a:latin typeface="Arial" panose="020B0604020202020204" pitchFamily="34" charset="0"/>
                <a:cs typeface="Arial" panose="020B0604020202020204" pitchFamily="34" charset="0"/>
                <a:sym typeface="Wingdings" panose="05000000000000000000" pitchFamily="2" charset="2"/>
              </a:rPr>
              <a:t> </a:t>
            </a:r>
            <a:r>
              <a:rPr lang="fr-FR" altLang="fr-FR" sz="1400" u="sng" dirty="0" smtClean="0">
                <a:latin typeface="Arial" panose="020B0604020202020204" pitchFamily="34" charset="0"/>
                <a:cs typeface="Arial" panose="020B0604020202020204" pitchFamily="34" charset="0"/>
              </a:rPr>
              <a:t>Enseignant </a:t>
            </a:r>
            <a:r>
              <a:rPr lang="fr-FR" altLang="fr-FR" sz="1400" dirty="0" smtClean="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présentation générale de l’agent infectieux, de la pathologie et si besoin des techniques utilisées en recherche (en rapport avec les articles présentés)</a:t>
            </a:r>
          </a:p>
          <a:p>
            <a:pPr marL="828675" indent="-285750">
              <a:lnSpc>
                <a:spcPct val="80000"/>
              </a:lnSpc>
              <a:buFont typeface="Arial" panose="020B0604020202020204" pitchFamily="34" charset="0"/>
              <a:buChar char="•"/>
              <a:tabLst>
                <a:tab pos="808038" algn="l"/>
              </a:tabLst>
            </a:pPr>
            <a:r>
              <a:rPr lang="fr-FR" altLang="fr-FR" sz="1400" b="1" dirty="0">
                <a:latin typeface="Arial" panose="020B0604020202020204" pitchFamily="34" charset="0"/>
                <a:cs typeface="Arial" panose="020B0604020202020204" pitchFamily="34" charset="0"/>
              </a:rPr>
              <a:t>Présentation d’articles scientifiques </a:t>
            </a:r>
            <a:r>
              <a:rPr lang="fr-FR" altLang="fr-FR" sz="1400" dirty="0">
                <a:latin typeface="Arial" panose="020B0604020202020204" pitchFamily="34" charset="0"/>
                <a:cs typeface="Arial" panose="020B0604020202020204" pitchFamily="34" charset="0"/>
              </a:rPr>
              <a:t>(rédigés en anglais, présentation en français) </a:t>
            </a:r>
            <a:r>
              <a:rPr lang="fr-FR" altLang="fr-FR" sz="1400" dirty="0">
                <a:latin typeface="Arial" panose="020B0604020202020204" pitchFamily="34" charset="0"/>
                <a:cs typeface="Arial" panose="020B0604020202020204" pitchFamily="34" charset="0"/>
                <a:sym typeface="Wingdings" panose="05000000000000000000" pitchFamily="2" charset="2"/>
              </a:rPr>
              <a:t> </a:t>
            </a:r>
            <a:r>
              <a:rPr lang="fr-FR" altLang="fr-FR" sz="1400" u="sng" dirty="0">
                <a:latin typeface="Arial" panose="020B0604020202020204" pitchFamily="34" charset="0"/>
                <a:cs typeface="Arial" panose="020B0604020202020204" pitchFamily="34" charset="0"/>
              </a:rPr>
              <a:t>Etudiants en binôme</a:t>
            </a:r>
            <a:endParaRPr lang="fr-FR" altLang="fr-FR" sz="1400" dirty="0">
              <a:latin typeface="Arial" panose="020B0604020202020204" pitchFamily="34" charset="0"/>
              <a:cs typeface="Arial" panose="020B0604020202020204" pitchFamily="34" charset="0"/>
            </a:endParaRPr>
          </a:p>
          <a:p>
            <a:pPr marL="357188">
              <a:spcBef>
                <a:spcPts val="600"/>
              </a:spcBef>
              <a:buNone/>
            </a:pPr>
            <a:r>
              <a:rPr lang="fr-FR" altLang="fr-FR" sz="1400" b="1" dirty="0">
                <a:solidFill>
                  <a:srgbClr val="0070C0"/>
                </a:solidFill>
                <a:latin typeface="Arial" panose="020B0604020202020204" pitchFamily="34" charset="0"/>
                <a:cs typeface="Arial" panose="020B0604020202020204" pitchFamily="34" charset="0"/>
              </a:rPr>
              <a:t>Modalités d’examen :</a:t>
            </a:r>
          </a:p>
          <a:p>
            <a:pPr marL="542925">
              <a:spcBef>
                <a:spcPts val="300"/>
              </a:spcBef>
            </a:pPr>
            <a:r>
              <a:rPr lang="fr-FR" altLang="fr-FR" sz="1400" dirty="0">
                <a:latin typeface="Arial" panose="020B0604020202020204" pitchFamily="34" charset="0"/>
                <a:cs typeface="Arial" panose="020B0604020202020204" pitchFamily="34" charset="0"/>
              </a:rPr>
              <a:t>50% Contrôle </a:t>
            </a:r>
            <a:r>
              <a:rPr lang="fr-FR" altLang="fr-FR" sz="1400" dirty="0" smtClean="0">
                <a:latin typeface="Arial" panose="020B0604020202020204" pitchFamily="34" charset="0"/>
                <a:cs typeface="Arial" panose="020B0604020202020204" pitchFamily="34" charset="0"/>
              </a:rPr>
              <a:t>continu : </a:t>
            </a:r>
            <a:r>
              <a:rPr lang="fr-FR" altLang="fr-FR" sz="1400" dirty="0">
                <a:latin typeface="Arial" panose="020B0604020202020204" pitchFamily="34" charset="0"/>
                <a:cs typeface="Arial" panose="020B0604020202020204" pitchFamily="34" charset="0"/>
              </a:rPr>
              <a:t>Présentation des articles, mini quizz fin de séance sur la présentation</a:t>
            </a:r>
          </a:p>
          <a:p>
            <a:pPr marL="542925">
              <a:spcBef>
                <a:spcPts val="300"/>
              </a:spcBef>
            </a:pPr>
            <a:r>
              <a:rPr lang="fr-FR" altLang="fr-FR" sz="1400" dirty="0">
                <a:latin typeface="Arial" panose="020B0604020202020204" pitchFamily="34" charset="0"/>
                <a:cs typeface="Arial" panose="020B0604020202020204" pitchFamily="34" charset="0"/>
              </a:rPr>
              <a:t>50% Examen final écrit (analyse d’article)</a:t>
            </a:r>
          </a:p>
        </p:txBody>
      </p:sp>
      <p:sp>
        <p:nvSpPr>
          <p:cNvPr id="6" name="Rectangle 5"/>
          <p:cNvSpPr/>
          <p:nvPr/>
        </p:nvSpPr>
        <p:spPr>
          <a:xfrm>
            <a:off x="3097693" y="821798"/>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3888598" y="821798"/>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679503" y="821798"/>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5470408" y="821798"/>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096415" y="1150599"/>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888423" y="1150599"/>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4680431" y="1150599"/>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3093417" y="147711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306788" y="821798"/>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ZoneTexte 14"/>
          <p:cNvSpPr txBox="1"/>
          <p:nvPr/>
        </p:nvSpPr>
        <p:spPr>
          <a:xfrm>
            <a:off x="966495" y="763132"/>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6" name="Rectangle 15"/>
          <p:cNvSpPr/>
          <p:nvPr/>
        </p:nvSpPr>
        <p:spPr>
          <a:xfrm>
            <a:off x="2298474" y="1150599"/>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ZoneTexte 16"/>
          <p:cNvSpPr txBox="1"/>
          <p:nvPr/>
        </p:nvSpPr>
        <p:spPr>
          <a:xfrm>
            <a:off x="958707" y="1091933"/>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8" name="ZoneTexte 17"/>
          <p:cNvSpPr txBox="1"/>
          <p:nvPr/>
        </p:nvSpPr>
        <p:spPr>
          <a:xfrm>
            <a:off x="956416" y="1414326"/>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9" name="Rectangle 18"/>
          <p:cNvSpPr/>
          <p:nvPr/>
        </p:nvSpPr>
        <p:spPr>
          <a:xfrm>
            <a:off x="2303789" y="147711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70286" y="822520"/>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11022" y="808119"/>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2" name="Rectangle 21"/>
          <p:cNvSpPr/>
          <p:nvPr/>
        </p:nvSpPr>
        <p:spPr>
          <a:xfrm>
            <a:off x="7133566" y="1275872"/>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3" name="ZoneTexte 22"/>
          <p:cNvSpPr txBox="1"/>
          <p:nvPr/>
        </p:nvSpPr>
        <p:spPr>
          <a:xfrm>
            <a:off x="2245735" y="1137196"/>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81882" y="801894"/>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45735" y="1464619"/>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6" name="Rectangle 25"/>
          <p:cNvSpPr/>
          <p:nvPr/>
        </p:nvSpPr>
        <p:spPr>
          <a:xfrm>
            <a:off x="6668426" y="1274992"/>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665337" y="1296792"/>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8" name="Rectangle 27"/>
          <p:cNvSpPr/>
          <p:nvPr/>
        </p:nvSpPr>
        <p:spPr>
          <a:xfrm>
            <a:off x="7676849" y="941127"/>
            <a:ext cx="1200954" cy="646331"/>
          </a:xfrm>
          <a:prstGeom prst="rect">
            <a:avLst/>
          </a:prstGeom>
        </p:spPr>
        <p:txBody>
          <a:bodyPr wrap="square">
            <a:spAutoFit/>
          </a:bodyPr>
          <a:lstStyle/>
          <a:p>
            <a:pPr algn="ctr"/>
            <a:r>
              <a:rPr lang="fr-FR" altLang="fr-FR" dirty="0" smtClean="0"/>
              <a:t>Jeudi</a:t>
            </a:r>
          </a:p>
          <a:p>
            <a:pPr algn="ctr"/>
            <a:r>
              <a:rPr lang="fr-FR" altLang="fr-FR" dirty="0" smtClean="0"/>
              <a:t>après-midi</a:t>
            </a:r>
            <a:endParaRPr lang="fr-FR" dirty="0"/>
          </a:p>
        </p:txBody>
      </p:sp>
      <p:sp>
        <p:nvSpPr>
          <p:cNvPr id="29" name="ZoneTexte 28"/>
          <p:cNvSpPr txBox="1"/>
          <p:nvPr/>
        </p:nvSpPr>
        <p:spPr>
          <a:xfrm>
            <a:off x="966495" y="1736262"/>
            <a:ext cx="1287532"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Pharmacie</a:t>
            </a:r>
            <a:endParaRPr lang="fr-FR" sz="1400" dirty="0">
              <a:latin typeface="Arial" panose="020B0604020202020204" pitchFamily="34" charset="0"/>
              <a:cs typeface="Arial" panose="020B0604020202020204" pitchFamily="34" charset="0"/>
            </a:endParaRPr>
          </a:p>
        </p:txBody>
      </p:sp>
      <p:sp>
        <p:nvSpPr>
          <p:cNvPr id="30" name="ZoneTexte 29"/>
          <p:cNvSpPr txBox="1"/>
          <p:nvPr/>
        </p:nvSpPr>
        <p:spPr>
          <a:xfrm>
            <a:off x="2298474" y="1790047"/>
            <a:ext cx="1543564" cy="276999"/>
          </a:xfrm>
          <a:prstGeom prst="rect">
            <a:avLst/>
          </a:prstGeom>
          <a:solidFill>
            <a:srgbClr val="FF9999"/>
          </a:solidFill>
          <a:ln>
            <a:solidFill>
              <a:schemeClr val="tx1"/>
            </a:solidFill>
          </a:ln>
        </p:spPr>
        <p:txBody>
          <a:bodyPr wrap="none" rtlCol="0">
            <a:spAutoFit/>
          </a:bodyPr>
          <a:lstStyle/>
          <a:p>
            <a:r>
              <a:rPr lang="fr-FR" sz="1200" dirty="0" smtClean="0">
                <a:latin typeface="Arial" panose="020B0604020202020204" pitchFamily="34" charset="0"/>
                <a:cs typeface="Arial" panose="020B0604020202020204" pitchFamily="34" charset="0"/>
              </a:rPr>
              <a:t>A partir de DFGSP2</a:t>
            </a:r>
            <a:endParaRPr lang="fr-FR" sz="1200" dirty="0">
              <a:latin typeface="Arial" panose="020B0604020202020204" pitchFamily="34" charset="0"/>
              <a:cs typeface="Arial" panose="020B0604020202020204" pitchFamily="34" charset="0"/>
            </a:endParaRPr>
          </a:p>
        </p:txBody>
      </p:sp>
      <p:sp>
        <p:nvSpPr>
          <p:cNvPr id="31" name="Rectangle 30"/>
          <p:cNvSpPr/>
          <p:nvPr/>
        </p:nvSpPr>
        <p:spPr>
          <a:xfrm>
            <a:off x="-4" y="2110670"/>
            <a:ext cx="9064487" cy="553998"/>
          </a:xfrm>
          <a:prstGeom prst="rect">
            <a:avLst/>
          </a:prstGeom>
        </p:spPr>
        <p:txBody>
          <a:bodyPr wrap="square" lIns="0" tIns="0" bIns="0">
            <a:spAutoFit/>
          </a:bodyPr>
          <a:lstStyle/>
          <a:p>
            <a:pPr marL="715963">
              <a:spcBef>
                <a:spcPts val="600"/>
              </a:spcBef>
              <a:tabLst>
                <a:tab pos="3498850" algn="l"/>
              </a:tabLst>
            </a:pPr>
            <a:r>
              <a:rPr lang="fr-FR" altLang="fr-FR" b="1" dirty="0" smtClean="0">
                <a:solidFill>
                  <a:srgbClr val="0070C0"/>
                </a:solidFill>
                <a:latin typeface="Arial" panose="020B0604020202020204" pitchFamily="34" charset="0"/>
                <a:cs typeface="Arial" panose="020B0604020202020204" pitchFamily="34" charset="0"/>
              </a:rPr>
              <a:t>Responsables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anose="020B0604020202020204" pitchFamily="34" charset="0"/>
                <a:cs typeface="Arial" panose="020B0604020202020204" pitchFamily="34" charset="0"/>
              </a:rPr>
              <a:t>Sandrine Boisset </a:t>
            </a:r>
            <a:r>
              <a:rPr lang="fr-FR" altLang="fr-FR" dirty="0" smtClean="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3"/>
              </a:rPr>
              <a:t>SBoisset@chu-grenoble.fr</a:t>
            </a:r>
            <a:r>
              <a:rPr lang="fr-FR" altLang="fr-FR" dirty="0" smtClean="0">
                <a:solidFill>
                  <a:prstClr val="black"/>
                </a:solidFill>
                <a:latin typeface="Arial" panose="020B0604020202020204" pitchFamily="34" charset="0"/>
                <a:cs typeface="Arial" panose="020B0604020202020204" pitchFamily="34" charset="0"/>
              </a:rPr>
              <a:t> ; </a:t>
            </a:r>
            <a:r>
              <a:rPr lang="fr-FR" altLang="fr-FR" sz="1600" dirty="0" smtClean="0">
                <a:solidFill>
                  <a:prstClr val="black"/>
                </a:solidFill>
                <a:latin typeface="Arial" panose="020B0604020202020204" pitchFamily="34" charset="0"/>
                <a:cs typeface="Arial" panose="020B0604020202020204" pitchFamily="34" charset="0"/>
              </a:rPr>
              <a:t>Bactériologie</a:t>
            </a:r>
            <a:r>
              <a:rPr lang="fr-FR" altLang="fr-FR" dirty="0" smtClean="0">
                <a:solidFill>
                  <a:prstClr val="black"/>
                </a:solidFill>
                <a:latin typeface="Arial" panose="020B0604020202020204" pitchFamily="34" charset="0"/>
                <a:cs typeface="Arial" panose="020B0604020202020204" pitchFamily="34" charset="0"/>
              </a:rPr>
              <a:t>)</a:t>
            </a:r>
            <a:br>
              <a:rPr lang="fr-FR" altLang="fr-FR" dirty="0" smtClean="0">
                <a:solidFill>
                  <a:prstClr val="black"/>
                </a:solidFill>
                <a:latin typeface="Arial" panose="020B0604020202020204" pitchFamily="34" charset="0"/>
                <a:cs typeface="Arial" panose="020B0604020202020204" pitchFamily="34" charset="0"/>
              </a:rPr>
            </a:br>
            <a:r>
              <a:rPr lang="fr-FR" altLang="fr-FR" dirty="0" smtClean="0">
                <a:solidFill>
                  <a:prstClr val="black"/>
                </a:solidFill>
                <a:latin typeface="Arial" panose="020B0604020202020204" pitchFamily="34" charset="0"/>
                <a:cs typeface="Arial" panose="020B0604020202020204" pitchFamily="34" charset="0"/>
              </a:rPr>
              <a:t> </a:t>
            </a:r>
            <a:r>
              <a:rPr lang="fr-FR" altLang="fr-FR" sz="1600" dirty="0" smtClean="0">
                <a:solidFill>
                  <a:prstClr val="black"/>
                </a:solidFill>
                <a:latin typeface="Arial" panose="020B0604020202020204" pitchFamily="34" charset="0"/>
                <a:cs typeface="Arial" panose="020B0604020202020204" pitchFamily="34" charset="0"/>
              </a:rPr>
              <a:t>/ </a:t>
            </a:r>
            <a:r>
              <a:rPr lang="fr-FR" altLang="fr-FR" dirty="0" smtClean="0">
                <a:solidFill>
                  <a:prstClr val="black"/>
                </a:solidFill>
                <a:latin typeface="Arial" panose="020B0604020202020204" pitchFamily="34" charset="0"/>
                <a:cs typeface="Arial" panose="020B0604020202020204" pitchFamily="34" charset="0"/>
              </a:rPr>
              <a:t>Danièle </a:t>
            </a:r>
            <a:r>
              <a:rPr lang="fr-FR" altLang="fr-FR" dirty="0">
                <a:solidFill>
                  <a:prstClr val="black"/>
                </a:solidFill>
                <a:latin typeface="Arial" panose="020B0604020202020204" pitchFamily="34" charset="0"/>
                <a:cs typeface="Arial" panose="020B0604020202020204" pitchFamily="34" charset="0"/>
              </a:rPr>
              <a:t>Maubon</a:t>
            </a:r>
            <a:r>
              <a:rPr lang="fr-FR" altLang="fr-FR" sz="1600" dirty="0">
                <a:solidFill>
                  <a:prstClr val="black"/>
                </a:solidFill>
                <a:latin typeface="Arial" panose="020B0604020202020204" pitchFamily="34" charset="0"/>
                <a:cs typeface="Arial" panose="020B0604020202020204" pitchFamily="34" charset="0"/>
              </a:rPr>
              <a:t> </a:t>
            </a:r>
            <a:r>
              <a:rPr lang="fr-FR" altLang="fr-FR" sz="1600" dirty="0" smtClean="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4"/>
              </a:rPr>
              <a:t>DMaubon@chu-grenoble.fr</a:t>
            </a:r>
            <a:r>
              <a:rPr lang="fr-FR" altLang="fr-FR" sz="1600" dirty="0" smtClean="0">
                <a:solidFill>
                  <a:prstClr val="black"/>
                </a:solidFill>
                <a:latin typeface="Arial" panose="020B0604020202020204" pitchFamily="34" charset="0"/>
                <a:cs typeface="Arial" panose="020B0604020202020204" pitchFamily="34" charset="0"/>
              </a:rPr>
              <a:t> ; </a:t>
            </a:r>
            <a:r>
              <a:rPr lang="fr-FR" altLang="fr-FR" sz="1600" dirty="0" err="1" smtClean="0">
                <a:solidFill>
                  <a:prstClr val="black"/>
                </a:solidFill>
                <a:latin typeface="Arial" panose="020B0604020202020204" pitchFamily="34" charset="0"/>
                <a:cs typeface="Arial" panose="020B0604020202020204" pitchFamily="34" charset="0"/>
              </a:rPr>
              <a:t>Parasito</a:t>
            </a:r>
            <a:r>
              <a:rPr lang="fr-FR" altLang="fr-FR" sz="1600" dirty="0" smtClean="0">
                <a:solidFill>
                  <a:prstClr val="black"/>
                </a:solidFill>
                <a:latin typeface="Arial" panose="020B0604020202020204" pitchFamily="34" charset="0"/>
                <a:cs typeface="Arial" panose="020B0604020202020204" pitchFamily="34" charset="0"/>
              </a:rPr>
              <a:t>-mycologie)</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9741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ZoneTexte 7"/>
          <p:cNvSpPr txBox="1">
            <a:spLocks noChangeArrowheads="1"/>
          </p:cNvSpPr>
          <p:nvPr/>
        </p:nvSpPr>
        <p:spPr bwMode="auto">
          <a:xfrm>
            <a:off x="-58189" y="133109"/>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Virologie </a:t>
            </a:r>
            <a:r>
              <a:rPr lang="fr-FR" altLang="fr-FR" sz="2800" b="1" dirty="0" smtClean="0">
                <a:solidFill>
                  <a:srgbClr val="0070C0"/>
                </a:solidFill>
              </a:rPr>
              <a:t>humaine</a:t>
            </a:r>
          </a:p>
          <a:p>
            <a:pPr marL="0" indent="0" algn="ctr" eaLnBrk="1" hangingPunct="1">
              <a:spcBef>
                <a:spcPct val="0"/>
              </a:spcBef>
              <a:buNone/>
            </a:pPr>
            <a:endParaRPr lang="fr-FR" altLang="fr-FR" sz="2000" b="1" dirty="0">
              <a:solidFill>
                <a:srgbClr val="0070C0"/>
              </a:solidFill>
            </a:endParaRPr>
          </a:p>
        </p:txBody>
      </p:sp>
      <p:pic>
        <p:nvPicPr>
          <p:cNvPr id="5" name="Picture 3" descr="prcvcn2"/>
          <p:cNvPicPr>
            <a:picLocks noChangeAspect="1" noChangeArrowheads="1"/>
          </p:cNvPicPr>
          <p:nvPr/>
        </p:nvPicPr>
        <p:blipFill>
          <a:blip r:embed="rId2" cstate="print">
            <a:extLst>
              <a:ext uri="{28A0092B-C50C-407E-A947-70E740481C1C}">
                <a14:useLocalDpi xmlns:a14="http://schemas.microsoft.com/office/drawing/2010/main" val="0"/>
              </a:ext>
            </a:extLst>
          </a:blip>
          <a:srcRect t="6161" b="7574"/>
          <a:stretch>
            <a:fillRect/>
          </a:stretch>
        </p:blipFill>
        <p:spPr bwMode="auto">
          <a:xfrm>
            <a:off x="6960478" y="3364683"/>
            <a:ext cx="811696" cy="730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92934" y="3354466"/>
            <a:ext cx="643082" cy="730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7332204" y="4245869"/>
            <a:ext cx="918457" cy="276999"/>
          </a:xfrm>
          <a:prstGeom prst="rect">
            <a:avLst/>
          </a:prstGeom>
          <a:noFill/>
        </p:spPr>
        <p:txBody>
          <a:bodyPr wrap="none" rtlCol="0">
            <a:spAutoFit/>
          </a:bodyPr>
          <a:lstStyle/>
          <a:p>
            <a:r>
              <a:rPr lang="fr-FR" sz="1200" dirty="0"/>
              <a:t>Variole, </a:t>
            </a:r>
            <a:r>
              <a:rPr lang="fr-FR" sz="1200" dirty="0" err="1"/>
              <a:t>pox</a:t>
            </a:r>
            <a:endParaRPr lang="fr-FR" sz="1200" dirty="0"/>
          </a:p>
        </p:txBody>
      </p:sp>
      <p:sp>
        <p:nvSpPr>
          <p:cNvPr id="10" name="ZoneTexte 9"/>
          <p:cNvSpPr txBox="1"/>
          <p:nvPr/>
        </p:nvSpPr>
        <p:spPr>
          <a:xfrm>
            <a:off x="6620188" y="1707250"/>
            <a:ext cx="929806" cy="276999"/>
          </a:xfrm>
          <a:prstGeom prst="rect">
            <a:avLst/>
          </a:prstGeom>
          <a:noFill/>
        </p:spPr>
        <p:txBody>
          <a:bodyPr wrap="none" rtlCol="0">
            <a:spAutoFit/>
          </a:bodyPr>
          <a:lstStyle/>
          <a:p>
            <a:r>
              <a:rPr lang="fr-FR" sz="1200" dirty="0"/>
              <a:t>Coronavirus</a:t>
            </a:r>
          </a:p>
        </p:txBody>
      </p:sp>
      <p:pic>
        <p:nvPicPr>
          <p:cNvPr id="11" name="Picture 16" descr="logoIBS_quadri_filai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0376" y="218116"/>
            <a:ext cx="836964" cy="46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59324" y="112545"/>
            <a:ext cx="1033610" cy="687820"/>
          </a:xfrm>
          <a:prstGeom prst="rect">
            <a:avLst/>
          </a:prstGeom>
        </p:spPr>
      </p:pic>
      <p:sp>
        <p:nvSpPr>
          <p:cNvPr id="4" name="Espace réservé du pied de page 3"/>
          <p:cNvSpPr>
            <a:spLocks noGrp="1"/>
          </p:cNvSpPr>
          <p:nvPr>
            <p:ph type="ftr" sz="quarter" idx="11"/>
          </p:nvPr>
        </p:nvSpPr>
        <p:spPr/>
        <p:txBody>
          <a:bodyPr/>
          <a:lstStyle/>
          <a:p>
            <a:r>
              <a:rPr lang="fr-FR" dirty="0"/>
              <a:t>Année universitaire 2022-2023  Université Grenoble Alpes – Tous droits réservés</a:t>
            </a:r>
          </a:p>
        </p:txBody>
      </p:sp>
      <p:sp>
        <p:nvSpPr>
          <p:cNvPr id="3" name="Rectangle 2"/>
          <p:cNvSpPr/>
          <p:nvPr/>
        </p:nvSpPr>
        <p:spPr>
          <a:xfrm>
            <a:off x="314136" y="3129316"/>
            <a:ext cx="8612814" cy="3139321"/>
          </a:xfrm>
          <a:prstGeom prst="rect">
            <a:avLst/>
          </a:prstGeom>
          <a:ln w="19050">
            <a:solidFill>
              <a:srgbClr val="FF6600"/>
            </a:solidFill>
          </a:ln>
        </p:spPr>
        <p:txBody>
          <a:bodyPr wrap="square" lIns="0">
            <a:spAutoFit/>
          </a:bodyPr>
          <a:lstStyle/>
          <a:p>
            <a:pPr marL="715963" indent="0">
              <a:buNone/>
            </a:pPr>
            <a:r>
              <a:rPr lang="fr-FR" sz="1600" b="1" dirty="0" smtClean="0">
                <a:solidFill>
                  <a:srgbClr val="0070C0"/>
                </a:solidFill>
                <a:latin typeface="Arial" panose="020B0604020202020204" pitchFamily="34" charset="0"/>
                <a:cs typeface="Arial" panose="020B0604020202020204" pitchFamily="34" charset="0"/>
              </a:rPr>
              <a:t>Objectifs </a:t>
            </a:r>
            <a:r>
              <a:rPr lang="fr-FR" sz="1600" b="1" dirty="0">
                <a:solidFill>
                  <a:srgbClr val="0070C0"/>
                </a:solidFill>
                <a:latin typeface="Arial" panose="020B0604020202020204" pitchFamily="34" charset="0"/>
                <a:cs typeface="Arial" panose="020B0604020202020204" pitchFamily="34" charset="0"/>
              </a:rPr>
              <a:t>pédagogiques :</a:t>
            </a:r>
          </a:p>
          <a:p>
            <a:pPr marL="901700" lvl="1">
              <a:tabLst>
                <a:tab pos="1073150" algn="l"/>
              </a:tabLst>
            </a:pPr>
            <a:r>
              <a:rPr lang="fr-FR" altLang="fr-FR" sz="1400" dirty="0">
                <a:latin typeface="Arial" panose="020B0604020202020204" pitchFamily="34" charset="0"/>
                <a:cs typeface="Arial" panose="020B0604020202020204" pitchFamily="34" charset="0"/>
              </a:rPr>
              <a:t>1 - Connaître l’importance des maladies virales en santé humaine</a:t>
            </a:r>
          </a:p>
          <a:p>
            <a:pPr marL="901700" lvl="2">
              <a:tabLst>
                <a:tab pos="1258888" algn="l"/>
              </a:tabLst>
            </a:pPr>
            <a:r>
              <a:rPr lang="fr-FR" altLang="fr-FR" sz="1400" dirty="0">
                <a:latin typeface="Arial" panose="020B0604020202020204" pitchFamily="34" charset="0"/>
                <a:cs typeface="Arial" panose="020B0604020202020204" pitchFamily="34" charset="0"/>
              </a:rPr>
              <a:t>	Ex : VIH, hépatites, virus émergents, bioterrorisme</a:t>
            </a:r>
            <a:endParaRPr lang="fr-CH" altLang="fr-FR" sz="1400" dirty="0">
              <a:latin typeface="Arial" panose="020B0604020202020204" pitchFamily="34" charset="0"/>
              <a:cs typeface="Arial" panose="020B0604020202020204" pitchFamily="34" charset="0"/>
            </a:endParaRPr>
          </a:p>
          <a:p>
            <a:pPr marL="901700" lvl="2">
              <a:tabLst>
                <a:tab pos="1073150" algn="l"/>
              </a:tabLst>
            </a:pPr>
            <a:r>
              <a:rPr lang="fr-FR" altLang="fr-FR" sz="1400" dirty="0">
                <a:latin typeface="Arial" panose="020B0604020202020204" pitchFamily="34" charset="0"/>
                <a:cs typeface="Arial" panose="020B0604020202020204" pitchFamily="34" charset="0"/>
              </a:rPr>
              <a:t>2 - Comprendre la structure d’un virus et son cycle dans la cellule   </a:t>
            </a:r>
          </a:p>
          <a:p>
            <a:pPr marL="901700" lvl="2">
              <a:tabLst>
                <a:tab pos="1258888" algn="l"/>
              </a:tabLst>
            </a:pPr>
            <a:r>
              <a:rPr lang="fr-FR" altLang="fr-FR" sz="1400" dirty="0">
                <a:latin typeface="Arial" panose="020B0604020202020204" pitchFamily="34" charset="0"/>
                <a:cs typeface="Arial" panose="020B0604020202020204" pitchFamily="34" charset="0"/>
              </a:rPr>
              <a:t>	Ex : grippe, VIH, </a:t>
            </a:r>
            <a:r>
              <a:rPr lang="fr-FR" altLang="fr-FR" sz="1400" dirty="0" err="1">
                <a:latin typeface="Arial" panose="020B0604020202020204" pitchFamily="34" charset="0"/>
                <a:cs typeface="Arial" panose="020B0604020202020204" pitchFamily="34" charset="0"/>
              </a:rPr>
              <a:t>herpesvirus</a:t>
            </a:r>
            <a:endParaRPr lang="fr-CH" altLang="fr-FR" sz="1400" dirty="0">
              <a:latin typeface="Arial" panose="020B0604020202020204" pitchFamily="34" charset="0"/>
              <a:cs typeface="Arial" panose="020B0604020202020204" pitchFamily="34" charset="0"/>
            </a:endParaRPr>
          </a:p>
          <a:p>
            <a:pPr marL="901700" lvl="2">
              <a:tabLst>
                <a:tab pos="1073150" algn="l"/>
              </a:tabLst>
            </a:pPr>
            <a:r>
              <a:rPr lang="fr-FR" altLang="fr-FR" sz="1400" dirty="0">
                <a:latin typeface="Arial" panose="020B0604020202020204" pitchFamily="34" charset="0"/>
                <a:cs typeface="Arial" panose="020B0604020202020204" pitchFamily="34" charset="0"/>
              </a:rPr>
              <a:t>3 - Comment faire un vaccin ou un antiviral</a:t>
            </a:r>
          </a:p>
          <a:p>
            <a:pPr marL="901700" lvl="2">
              <a:tabLst>
                <a:tab pos="1073150" algn="l"/>
              </a:tabLst>
            </a:pPr>
            <a:r>
              <a:rPr lang="fr-FR" altLang="fr-FR" sz="1400" dirty="0">
                <a:latin typeface="Arial" panose="020B0604020202020204" pitchFamily="34" charset="0"/>
                <a:cs typeface="Arial" panose="020B0604020202020204" pitchFamily="34" charset="0"/>
              </a:rPr>
              <a:t>4 - Virus humain vs zoonose</a:t>
            </a:r>
          </a:p>
          <a:p>
            <a:pPr marL="715963" lvl="2">
              <a:spcBef>
                <a:spcPts val="600"/>
              </a:spcBef>
            </a:pPr>
            <a:r>
              <a:rPr lang="fr-CH" altLang="fr-FR" sz="1600" b="1" dirty="0" err="1">
                <a:solidFill>
                  <a:srgbClr val="0070C0"/>
                </a:solidFill>
                <a:latin typeface="Arial" panose="020B0604020202020204" pitchFamily="34" charset="0"/>
                <a:cs typeface="Arial" panose="020B0604020202020204" pitchFamily="34" charset="0"/>
              </a:rPr>
              <a:t>Pré-requis</a:t>
            </a:r>
            <a:r>
              <a:rPr lang="fr-CH" altLang="fr-FR" sz="1600" b="1" dirty="0">
                <a:solidFill>
                  <a:srgbClr val="0070C0"/>
                </a:solidFill>
                <a:latin typeface="Arial" panose="020B0604020202020204" pitchFamily="34" charset="0"/>
                <a:cs typeface="Arial" panose="020B0604020202020204" pitchFamily="34" charset="0"/>
              </a:rPr>
              <a:t> : </a:t>
            </a:r>
            <a:r>
              <a:rPr lang="fr-CH" altLang="fr-FR" sz="1400" dirty="0">
                <a:latin typeface="Arial" panose="020B0604020202020204" pitchFamily="34" charset="0"/>
                <a:cs typeface="Arial" panose="020B0604020202020204" pitchFamily="34" charset="0"/>
              </a:rPr>
              <a:t>Bonne notion de biologie cellulaire (BIO 403)</a:t>
            </a:r>
          </a:p>
          <a:p>
            <a:pPr marL="715963" lvl="1">
              <a:spcBef>
                <a:spcPts val="600"/>
              </a:spcBef>
            </a:pPr>
            <a:r>
              <a:rPr lang="fr-FR" altLang="fr-FR" sz="1600" b="1" dirty="0">
                <a:solidFill>
                  <a:srgbClr val="0070C0"/>
                </a:solidFill>
                <a:latin typeface="Arial" panose="020B0604020202020204" pitchFamily="34" charset="0"/>
                <a:cs typeface="Arial" panose="020B0604020202020204" pitchFamily="34" charset="0"/>
              </a:rPr>
              <a:t>Enseignements :</a:t>
            </a:r>
          </a:p>
          <a:p>
            <a:pPr marL="1166813" lvl="1" indent="-265113">
              <a:buFont typeface="Arial" panose="020B0604020202020204" pitchFamily="34" charset="0"/>
              <a:buChar char="•"/>
            </a:pPr>
            <a:r>
              <a:rPr lang="fr-CH" altLang="fr-FR" sz="1400" dirty="0">
                <a:latin typeface="Arial" panose="020B0604020202020204" pitchFamily="34" charset="0"/>
                <a:cs typeface="Arial" panose="020B0604020202020204" pitchFamily="34" charset="0"/>
              </a:rPr>
              <a:t>Cours magistraux (30h)</a:t>
            </a:r>
          </a:p>
          <a:p>
            <a:pPr marL="1166813" lvl="1" indent="-265113">
              <a:buFont typeface="Arial" panose="020B0604020202020204" pitchFamily="34" charset="0"/>
              <a:buChar char="•"/>
            </a:pPr>
            <a:r>
              <a:rPr lang="fr-CH" altLang="fr-FR" sz="1400" dirty="0">
                <a:latin typeface="Arial" panose="020B0604020202020204" pitchFamily="34" charset="0"/>
                <a:cs typeface="Arial" panose="020B0604020202020204" pitchFamily="34" charset="0"/>
              </a:rPr>
              <a:t>TD (15h) : présentations d’articles scientifiques avec deux enseignants (biologiste et médecin) qui interagissent sur les aspects fondamentaux et médicaux des infections virales</a:t>
            </a:r>
          </a:p>
          <a:p>
            <a:pPr marL="1166813" lvl="1" indent="-265113">
              <a:buFont typeface="Arial" panose="020B0604020202020204" pitchFamily="34" charset="0"/>
              <a:buChar char="•"/>
            </a:pPr>
            <a:r>
              <a:rPr lang="fr-CH" altLang="fr-FR" sz="1400" dirty="0">
                <a:latin typeface="Arial" panose="020B0604020202020204" pitchFamily="34" charset="0"/>
                <a:cs typeface="Arial" panose="020B0604020202020204" pitchFamily="34" charset="0"/>
              </a:rPr>
              <a:t>Examen écrit + présentation analyse </a:t>
            </a:r>
            <a:r>
              <a:rPr lang="fr-CH" altLang="fr-FR" sz="1400" dirty="0" smtClean="0">
                <a:latin typeface="Arial" panose="020B0604020202020204" pitchFamily="34" charset="0"/>
                <a:cs typeface="Arial" panose="020B0604020202020204" pitchFamily="34" charset="0"/>
              </a:rPr>
              <a:t>d’article</a:t>
            </a:r>
            <a:endParaRPr lang="fr-FR" altLang="fr-FR" sz="1600" dirty="0">
              <a:latin typeface="Arial" panose="020B0604020202020204" pitchFamily="34" charset="0"/>
              <a:cs typeface="Arial" panose="020B0604020202020204" pitchFamily="34" charset="0"/>
            </a:endParaRPr>
          </a:p>
        </p:txBody>
      </p:sp>
      <p:sp>
        <p:nvSpPr>
          <p:cNvPr id="14" name="Rectangle 13"/>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3888427"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4680435"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2306792" y="104608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3" name="ZoneTexte 22"/>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24" name="Rectangle 23"/>
          <p:cNvSpPr/>
          <p:nvPr/>
        </p:nvSpPr>
        <p:spPr>
          <a:xfrm>
            <a:off x="2298478"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ZoneTexte 24"/>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26" name="ZoneTexte 25"/>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7" name="Rectangle 26"/>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9" name="Rectangle 28"/>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30" name="Rectangle 29"/>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1" name="ZoneTexte 30"/>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32" name="ZoneTexte 31"/>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33" name="ZoneTexte 32"/>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34" name="Rectangle 33"/>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5" name="Rectangle 34"/>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6" name="Rectangle 35"/>
          <p:cNvSpPr/>
          <p:nvPr/>
        </p:nvSpPr>
        <p:spPr>
          <a:xfrm>
            <a:off x="7650184" y="1057144"/>
            <a:ext cx="1200954" cy="923330"/>
          </a:xfrm>
          <a:prstGeom prst="rect">
            <a:avLst/>
          </a:prstGeom>
        </p:spPr>
        <p:txBody>
          <a:bodyPr wrap="square">
            <a:spAutoFit/>
          </a:bodyPr>
          <a:lstStyle/>
          <a:p>
            <a:pPr algn="ctr"/>
            <a:r>
              <a:rPr lang="fr-FR" altLang="fr-FR" dirty="0" smtClean="0"/>
              <a:t>Jeudi &amp; Vendredi</a:t>
            </a:r>
          </a:p>
          <a:p>
            <a:pPr algn="ctr"/>
            <a:r>
              <a:rPr lang="fr-FR" altLang="fr-FR" dirty="0" smtClean="0"/>
              <a:t>après-midi</a:t>
            </a:r>
            <a:endParaRPr lang="fr-FR" dirty="0"/>
          </a:p>
        </p:txBody>
      </p:sp>
      <p:sp>
        <p:nvSpPr>
          <p:cNvPr id="38" name="Rectangle 37"/>
          <p:cNvSpPr/>
          <p:nvPr/>
        </p:nvSpPr>
        <p:spPr>
          <a:xfrm>
            <a:off x="0" y="2334957"/>
            <a:ext cx="8962845" cy="553998"/>
          </a:xfrm>
          <a:prstGeom prst="rect">
            <a:avLst/>
          </a:prstGeom>
        </p:spPr>
        <p:txBody>
          <a:bodyPr wrap="square" lIns="0" tIns="0" bIns="0">
            <a:spAutoFit/>
          </a:bodyPr>
          <a:lstStyle/>
          <a:p>
            <a:pPr marL="715963">
              <a:spcBef>
                <a:spcPts val="600"/>
              </a:spcBef>
              <a:tabLst>
                <a:tab pos="3498850" algn="l"/>
              </a:tabLst>
            </a:pPr>
            <a:r>
              <a:rPr lang="fr-FR" altLang="fr-FR" b="1" dirty="0" smtClean="0">
                <a:solidFill>
                  <a:srgbClr val="0070C0"/>
                </a:solidFill>
                <a:latin typeface="Arial" panose="020B0604020202020204" pitchFamily="34" charset="0"/>
                <a:cs typeface="Arial" panose="020B0604020202020204" pitchFamily="34" charset="0"/>
              </a:rPr>
              <a:t>Responsables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Rob </a:t>
            </a:r>
            <a:r>
              <a:rPr lang="fr-FR" altLang="fr-FR" dirty="0" err="1">
                <a:latin typeface="Arial" panose="020B0604020202020204" pitchFamily="34" charset="0"/>
                <a:cs typeface="Arial" panose="020B0604020202020204" pitchFamily="34" charset="0"/>
              </a:rPr>
              <a:t>Ruigrok</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CH" altLang="fr-FR" sz="1600" dirty="0" smtClean="0">
                <a:latin typeface="Arial" panose="020B0604020202020204" pitchFamily="34" charset="0"/>
                <a:cs typeface="Arial" panose="020B0604020202020204" pitchFamily="34" charset="0"/>
                <a:hlinkClick r:id="rId6"/>
              </a:rPr>
              <a:t>rob.ruigrok@ibs.fr</a:t>
            </a:r>
            <a:r>
              <a:rPr lang="fr-CH" altLang="fr-FR" sz="1600" dirty="0" smtClean="0">
                <a:latin typeface="Arial" panose="020B0604020202020204" pitchFamily="34" charset="0"/>
                <a:cs typeface="Arial" panose="020B0604020202020204" pitchFamily="34" charset="0"/>
              </a:rPr>
              <a:t>) </a:t>
            </a:r>
            <a:r>
              <a:rPr lang="fr-CH" altLang="fr-FR" sz="1600" dirty="0">
                <a:latin typeface="Arial" panose="020B0604020202020204" pitchFamily="34" charset="0"/>
                <a:cs typeface="Arial" panose="020B0604020202020204" pitchFamily="34" charset="0"/>
              </a:rPr>
              <a:t>/ </a:t>
            </a:r>
            <a:r>
              <a:rPr lang="fr-CH" altLang="fr-FR" dirty="0">
                <a:latin typeface="Arial" panose="020B0604020202020204" pitchFamily="34" charset="0"/>
                <a:cs typeface="Arial" panose="020B0604020202020204" pitchFamily="34" charset="0"/>
              </a:rPr>
              <a:t>Patrice Morand </a:t>
            </a:r>
            <a:r>
              <a:rPr lang="fr-CH" altLang="fr-FR" sz="1600" dirty="0">
                <a:latin typeface="Arial" panose="020B0604020202020204" pitchFamily="34" charset="0"/>
                <a:cs typeface="Arial" panose="020B0604020202020204" pitchFamily="34" charset="0"/>
              </a:rPr>
              <a:t>(</a:t>
            </a:r>
            <a:r>
              <a:rPr lang="fr-CH" altLang="fr-FR" sz="1600" dirty="0">
                <a:latin typeface="Arial" panose="020B0604020202020204" pitchFamily="34" charset="0"/>
                <a:cs typeface="Arial" panose="020B0604020202020204" pitchFamily="34" charset="0"/>
                <a:hlinkClick r:id="rId7"/>
              </a:rPr>
              <a:t>P</a:t>
            </a:r>
            <a:r>
              <a:rPr lang="fr-FR" altLang="fr-FR" sz="1600" dirty="0">
                <a:latin typeface="Arial" panose="020B0604020202020204" pitchFamily="34" charset="0"/>
                <a:cs typeface="Arial" panose="020B0604020202020204" pitchFamily="34" charset="0"/>
                <a:hlinkClick r:id="rId7"/>
              </a:rPr>
              <a:t>Morand@chu-grenoble.fr</a:t>
            </a:r>
            <a:r>
              <a:rPr lang="fr-FR" altLang="fr-FR" sz="1600" dirty="0" smtClean="0">
                <a:latin typeface="Arial" panose="020B0604020202020204" pitchFamily="34" charset="0"/>
                <a:cs typeface="Arial" panose="020B0604020202020204" pitchFamily="34" charset="0"/>
                <a:hlinkClick r:id="rId7"/>
              </a:rPr>
              <a:t>)</a:t>
            </a:r>
            <a:r>
              <a:rPr lang="fr-FR" altLang="fr-FR" sz="1600" dirty="0" smtClean="0">
                <a:latin typeface="Arial" panose="020B0604020202020204" pitchFamily="34" charset="0"/>
                <a:cs typeface="Arial" panose="020B0604020202020204" pitchFamily="34" charset="0"/>
              </a:rPr>
              <a:t> / </a:t>
            </a:r>
            <a:r>
              <a:rPr lang="fr-FR" altLang="fr-FR" dirty="0" smtClean="0">
                <a:latin typeface="Arial" panose="020B0604020202020204" pitchFamily="34" charset="0"/>
                <a:cs typeface="Arial" panose="020B0604020202020204" pitchFamily="34" charset="0"/>
              </a:rPr>
              <a:t>Pascal </a:t>
            </a:r>
            <a:r>
              <a:rPr lang="fr-FR" altLang="fr-FR" dirty="0">
                <a:latin typeface="Arial" panose="020B0604020202020204" pitchFamily="34" charset="0"/>
                <a:cs typeface="Arial" panose="020B0604020202020204" pitchFamily="34" charset="0"/>
              </a:rPr>
              <a:t>Poignard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8"/>
              </a:rPr>
              <a:t>ppoignard@chu-grenoble.fr</a:t>
            </a:r>
            <a:r>
              <a:rPr lang="fr-FR" altLang="fr-FR" sz="1600" dirty="0" smtClean="0">
                <a:latin typeface="Arial" panose="020B0604020202020204" pitchFamily="34" charset="0"/>
                <a:cs typeface="Arial" panose="020B0604020202020204" pitchFamily="34" charset="0"/>
              </a:rPr>
              <a:t>)</a:t>
            </a:r>
            <a:endParaRPr lang="fr-FR" alt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84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7"/>
          <p:cNvSpPr txBox="1">
            <a:spLocks noChangeArrowheads="1"/>
          </p:cNvSpPr>
          <p:nvPr/>
        </p:nvSpPr>
        <p:spPr bwMode="auto">
          <a:xfrm>
            <a:off x="1" y="18000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Traceurs, imagerie fonctionnelle et </a:t>
            </a:r>
            <a:r>
              <a:rPr lang="fr-FR" altLang="fr-FR" sz="2800" b="1" dirty="0" smtClean="0">
                <a:solidFill>
                  <a:srgbClr val="0070C0"/>
                </a:solidFill>
              </a:rPr>
              <a:t>métabolique</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34075" y="2762335"/>
            <a:ext cx="8507174" cy="3477875"/>
          </a:xfrm>
          <a:prstGeom prst="rect">
            <a:avLst/>
          </a:prstGeom>
          <a:ln w="19050">
            <a:solidFill>
              <a:srgbClr val="FF6600"/>
            </a:solidFill>
          </a:ln>
        </p:spPr>
        <p:txBody>
          <a:bodyPr wrap="square">
            <a:spAutoFit/>
          </a:bodyPr>
          <a:lstStyle/>
          <a:p>
            <a:pPr marL="542925">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Objectifs </a:t>
            </a:r>
            <a:r>
              <a:rPr lang="fr-FR" altLang="fr-FR" sz="1600" b="1" dirty="0">
                <a:solidFill>
                  <a:srgbClr val="0070C0"/>
                </a:solidFill>
                <a:latin typeface="Arial" panose="020B0604020202020204" pitchFamily="34" charset="0"/>
                <a:cs typeface="Arial" panose="020B0604020202020204" pitchFamily="34" charset="0"/>
              </a:rPr>
              <a:t>pédagogiques :</a:t>
            </a:r>
          </a:p>
          <a:p>
            <a:pPr marL="1001713" indent="-285750">
              <a:spcBef>
                <a:spcPts val="6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Acquérir les notions de traceurs et cinétiques des traceurs</a:t>
            </a:r>
          </a:p>
          <a:p>
            <a:pPr marL="1001713"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Connaître les possibilités offertes par l’imagerie biologique pour aborder la physiopathologie, la pharmacologie et l’étude des mécanismes cellulaires.</a:t>
            </a:r>
          </a:p>
          <a:p>
            <a:pPr marL="542925">
              <a:spcBef>
                <a:spcPts val="600"/>
              </a:spcBef>
            </a:pPr>
            <a:r>
              <a:rPr lang="fr-FR" altLang="fr-FR" sz="1600" b="1" dirty="0">
                <a:solidFill>
                  <a:srgbClr val="0070C0"/>
                </a:solidFill>
                <a:latin typeface="Arial" panose="020B0604020202020204" pitchFamily="34" charset="0"/>
                <a:cs typeface="Arial" panose="020B0604020202020204" pitchFamily="34" charset="0"/>
              </a:rPr>
              <a:t>Enseignements :</a:t>
            </a:r>
          </a:p>
          <a:p>
            <a:pPr marL="1081087" indent="-285750">
              <a:spcBef>
                <a:spcPts val="6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Traceurs : Isotopes radioactifs, luminescence et fluorescence, produits de contraste imagerie RMN – X et Ultrasons</a:t>
            </a:r>
          </a:p>
          <a:p>
            <a:pPr marL="1081087"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Cinétique des traceurs : analyse </a:t>
            </a:r>
            <a:r>
              <a:rPr lang="fr-FR" altLang="fr-FR" sz="1400" dirty="0" err="1">
                <a:latin typeface="Arial" panose="020B0604020202020204" pitchFamily="34" charset="0"/>
                <a:cs typeface="Arial" panose="020B0604020202020204" pitchFamily="34" charset="0"/>
              </a:rPr>
              <a:t>compartimentale</a:t>
            </a:r>
            <a:r>
              <a:rPr lang="fr-FR" altLang="fr-FR" sz="1400" dirty="0">
                <a:latin typeface="Arial" panose="020B0604020202020204" pitchFamily="34" charset="0"/>
                <a:cs typeface="Arial" panose="020B0604020202020204" pitchFamily="34" charset="0"/>
              </a:rPr>
              <a:t>, débits et métabolismes</a:t>
            </a:r>
          </a:p>
          <a:p>
            <a:pPr marL="1081087"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Imagerie biologique : Nucléaire SPECT-TEP et fluorescence, RMN, X</a:t>
            </a:r>
          </a:p>
          <a:p>
            <a:pPr marL="1081087" indent="-285750">
              <a:spcBef>
                <a:spcPts val="300"/>
              </a:spcBef>
              <a:buFont typeface="Arial" panose="020B0604020202020204" pitchFamily="34" charset="0"/>
              <a:buChar char="•"/>
            </a:pPr>
            <a:r>
              <a:rPr lang="fr-FR" altLang="fr-FR" sz="1400" dirty="0" err="1">
                <a:latin typeface="Arial" panose="020B0604020202020204" pitchFamily="34" charset="0"/>
                <a:cs typeface="Arial" panose="020B0604020202020204" pitchFamily="34" charset="0"/>
              </a:rPr>
              <a:t>Cytométrie</a:t>
            </a:r>
            <a:r>
              <a:rPr lang="fr-FR" altLang="fr-FR" sz="1400" dirty="0">
                <a:latin typeface="Arial" panose="020B0604020202020204" pitchFamily="34" charset="0"/>
                <a:cs typeface="Arial" panose="020B0604020202020204" pitchFamily="34" charset="0"/>
              </a:rPr>
              <a:t> en flux – Imagerie et microscopie</a:t>
            </a:r>
          </a:p>
          <a:p>
            <a:pPr marL="1081087"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Imagerie fonctionnelle clinique : IRM de perfusion et spectrométrie RMN, IRM fonctionnelle, TEP – Imagerie fonctionnelle : SPECT</a:t>
            </a:r>
          </a:p>
          <a:p>
            <a:pPr marL="1081087" indent="-285750">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Applications thérapeutiques des agents physiques : radiothérapie, agents radioactifs</a:t>
            </a:r>
          </a:p>
        </p:txBody>
      </p:sp>
      <p:sp>
        <p:nvSpPr>
          <p:cNvPr id="5" name="ZoneTexte 4"/>
          <p:cNvSpPr txBox="1"/>
          <p:nvPr/>
        </p:nvSpPr>
        <p:spPr>
          <a:xfrm>
            <a:off x="6620188" y="1707250"/>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8427"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80435"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6792" y="104608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40295" y="1158577"/>
            <a:ext cx="1200954" cy="646331"/>
          </a:xfrm>
          <a:prstGeom prst="rect">
            <a:avLst/>
          </a:prstGeom>
        </p:spPr>
        <p:txBody>
          <a:bodyPr wrap="square">
            <a:spAutoFit/>
          </a:bodyPr>
          <a:lstStyle/>
          <a:p>
            <a:pPr algn="ctr"/>
            <a:r>
              <a:rPr lang="fr-FR" altLang="fr-FR" dirty="0" smtClean="0"/>
              <a:t>Jeudi  après-midi</a:t>
            </a:r>
            <a:endParaRPr lang="fr-FR" dirty="0"/>
          </a:p>
        </p:txBody>
      </p:sp>
      <p:sp>
        <p:nvSpPr>
          <p:cNvPr id="30" name="Rectangle 29"/>
          <p:cNvSpPr/>
          <p:nvPr/>
        </p:nvSpPr>
        <p:spPr>
          <a:xfrm>
            <a:off x="0" y="2334957"/>
            <a:ext cx="8962845" cy="276999"/>
          </a:xfrm>
          <a:prstGeom prst="rect">
            <a:avLst/>
          </a:prstGeom>
        </p:spPr>
        <p:txBody>
          <a:bodyPr wrap="square" lIns="0" tIns="0" bIns="0">
            <a:spAutoFit/>
          </a:bodyPr>
          <a:lstStyle/>
          <a:p>
            <a:pPr marL="542925">
              <a:spcBef>
                <a:spcPts val="600"/>
              </a:spcBef>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Daniel </a:t>
            </a:r>
            <a:r>
              <a:rPr lang="fr-FR" altLang="fr-FR" dirty="0" err="1">
                <a:latin typeface="Arial" panose="020B0604020202020204" pitchFamily="34" charset="0"/>
                <a:cs typeface="Arial" panose="020B0604020202020204" pitchFamily="34" charset="0"/>
              </a:rPr>
              <a:t>Fagret</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DFagret@chu-grenoble.fr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200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ZoneTexte 7"/>
          <p:cNvSpPr txBox="1">
            <a:spLocks noChangeArrowheads="1"/>
          </p:cNvSpPr>
          <p:nvPr/>
        </p:nvSpPr>
        <p:spPr bwMode="auto">
          <a:xfrm>
            <a:off x="1" y="188313"/>
            <a:ext cx="914399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Infertilité et AMP, notions de base pour la pratique </a:t>
            </a:r>
            <a:endParaRPr lang="fr-FR" altLang="fr-FR" sz="2800" b="1" dirty="0" smtClean="0">
              <a:solidFill>
                <a:srgbClr val="0070C0"/>
              </a:solidFill>
            </a:endParaRPr>
          </a:p>
          <a:p>
            <a:pPr marL="0" indent="0" algn="ctr" eaLnBrk="1" hangingPunct="1">
              <a:spcBef>
                <a:spcPct val="0"/>
              </a:spcBef>
              <a:buNone/>
            </a:pPr>
            <a:r>
              <a:rPr lang="fr-FR" altLang="fr-FR" sz="2800" b="1" dirty="0" smtClean="0">
                <a:solidFill>
                  <a:srgbClr val="0070C0"/>
                </a:solidFill>
              </a:rPr>
              <a:t>et </a:t>
            </a:r>
            <a:r>
              <a:rPr lang="fr-FR" altLang="fr-FR" sz="2800" b="1" dirty="0">
                <a:solidFill>
                  <a:srgbClr val="0070C0"/>
                </a:solidFill>
              </a:rPr>
              <a:t>la recherche </a:t>
            </a: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19973" y="2727384"/>
            <a:ext cx="8704053" cy="3539430"/>
          </a:xfrm>
          <a:prstGeom prst="rect">
            <a:avLst/>
          </a:prstGeom>
          <a:ln w="19050">
            <a:solidFill>
              <a:srgbClr val="FF6600"/>
            </a:solidFill>
          </a:ln>
        </p:spPr>
        <p:txBody>
          <a:bodyPr wrap="square">
            <a:spAutoFit/>
          </a:bodyPr>
          <a:lstStyle/>
          <a:p>
            <a:pPr marL="534988" indent="-268288">
              <a:spcBef>
                <a:spcPts val="600"/>
              </a:spcBef>
            </a:pPr>
            <a:r>
              <a:rPr lang="fr-FR" altLang="fr-FR" sz="1600" b="1" dirty="0">
                <a:solidFill>
                  <a:srgbClr val="0070C0"/>
                </a:solidFill>
                <a:latin typeface="Arial" panose="020B0604020202020204" pitchFamily="34" charset="0"/>
                <a:cs typeface="Arial" panose="020B0604020202020204" pitchFamily="34" charset="0"/>
              </a:rPr>
              <a:t>Objectifs  : </a:t>
            </a:r>
            <a:r>
              <a:rPr lang="fr-FR" altLang="fr-FR" b="1" dirty="0" smtClean="0">
                <a:solidFill>
                  <a:srgbClr val="0070C0"/>
                </a:solidFill>
                <a:latin typeface="Arial" panose="020B0604020202020204" pitchFamily="34" charset="0"/>
                <a:cs typeface="Arial" panose="020B0604020202020204" pitchFamily="34" charset="0"/>
              </a:rPr>
              <a:t>	</a:t>
            </a:r>
          </a:p>
          <a:p>
            <a:pPr marL="1009650" lvl="1" indent="-285750">
              <a:spcBef>
                <a:spcPts val="600"/>
              </a:spcBef>
              <a:buFont typeface="Arial" panose="020B0604020202020204" pitchFamily="34" charset="0"/>
              <a:buChar char="•"/>
            </a:pPr>
            <a:r>
              <a:rPr lang="fr-FR" altLang="fr-FR" sz="1400" dirty="0" smtClean="0">
                <a:latin typeface="Arial" panose="020B0604020202020204" pitchFamily="34" charset="0"/>
                <a:cs typeface="Arial" panose="020B0604020202020204" pitchFamily="34" charset="0"/>
              </a:rPr>
              <a:t>Comprendre les principes physiopathologiques de la fertilité féminine et masculine. </a:t>
            </a:r>
          </a:p>
          <a:p>
            <a:pPr marL="1009650" lvl="1" indent="-285750">
              <a:spcBef>
                <a:spcPts val="600"/>
              </a:spcBef>
              <a:buFont typeface="Arial" panose="020B0604020202020204" pitchFamily="34" charset="0"/>
              <a:buChar char="•"/>
            </a:pPr>
            <a:r>
              <a:rPr lang="fr-FR" altLang="fr-FR" sz="1400" dirty="0" smtClean="0">
                <a:latin typeface="Arial" panose="020B0604020202020204" pitchFamily="34" charset="0"/>
                <a:cs typeface="Arial" panose="020B0604020202020204" pitchFamily="34" charset="0"/>
              </a:rPr>
              <a:t>Comprendre comment articuler une démarche de recherche en fertilité</a:t>
            </a:r>
          </a:p>
          <a:p>
            <a:pPr marL="534988" indent="-268288">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Equipe pédagogique : </a:t>
            </a:r>
            <a:r>
              <a:rPr lang="fr-FR" altLang="fr-FR" sz="1400" dirty="0" smtClean="0">
                <a:latin typeface="Arial" panose="020B0604020202020204" pitchFamily="34" charset="0"/>
                <a:cs typeface="Arial" panose="020B0604020202020204" pitchFamily="34" charset="0"/>
              </a:rPr>
              <a:t>Enseignants de Médecine, Pharmacie, Droit, Psychologie</a:t>
            </a:r>
          </a:p>
          <a:p>
            <a:pPr marL="534988" indent="-268288">
              <a:spcBef>
                <a:spcPts val="600"/>
              </a:spcBef>
            </a:pPr>
            <a:r>
              <a:rPr lang="fr-FR" altLang="fr-FR" sz="1600" b="1" dirty="0" err="1" smtClean="0">
                <a:solidFill>
                  <a:srgbClr val="0070C0"/>
                </a:solidFill>
                <a:latin typeface="Arial" panose="020B0604020202020204" pitchFamily="34" charset="0"/>
                <a:cs typeface="Arial" panose="020B0604020202020204" pitchFamily="34" charset="0"/>
              </a:rPr>
              <a:t>Pré-requis</a:t>
            </a:r>
            <a:r>
              <a:rPr lang="fr-FR" altLang="fr-FR" sz="1600" b="1" dirty="0" smtClean="0">
                <a:solidFill>
                  <a:srgbClr val="0070C0"/>
                </a:solidFill>
                <a:latin typeface="Arial" panose="020B0604020202020204" pitchFamily="34" charset="0"/>
                <a:cs typeface="Arial" panose="020B0604020202020204" pitchFamily="34" charset="0"/>
              </a:rPr>
              <a:t> </a:t>
            </a:r>
            <a:r>
              <a:rPr lang="fr-FR" altLang="fr-FR" sz="1600" b="1" dirty="0">
                <a:solidFill>
                  <a:srgbClr val="0070C0"/>
                </a:solidFill>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notions de gamétogenèse, développement embryonnaire, techniques de biologie cellulaire, bases de statistique</a:t>
            </a:r>
          </a:p>
          <a:p>
            <a:pPr marL="534988" indent="-268288">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Modalités </a:t>
            </a:r>
            <a:r>
              <a:rPr lang="fr-FR" altLang="fr-FR" sz="1600" b="1" dirty="0">
                <a:solidFill>
                  <a:srgbClr val="0070C0"/>
                </a:solidFill>
                <a:latin typeface="Arial" panose="020B0604020202020204" pitchFamily="34" charset="0"/>
                <a:cs typeface="Arial" panose="020B0604020202020204" pitchFamily="34" charset="0"/>
              </a:rPr>
              <a:t>d’enseignement : </a:t>
            </a:r>
            <a:r>
              <a:rPr lang="fr-FR" altLang="fr-FR" sz="1400" dirty="0">
                <a:latin typeface="Arial" panose="020B0604020202020204" pitchFamily="34" charset="0"/>
                <a:cs typeface="Arial" panose="020B0604020202020204" pitchFamily="34" charset="0"/>
              </a:rPr>
              <a:t>CM -TD : 28h ; Travail en groupe : environ 10h ; Présentations d’articles scientifiques : 4h </a:t>
            </a:r>
            <a:endParaRPr lang="fr-FR" altLang="fr-FR" sz="1400" dirty="0" smtClean="0">
              <a:latin typeface="Arial" panose="020B0604020202020204" pitchFamily="34" charset="0"/>
              <a:cs typeface="Arial" panose="020B0604020202020204" pitchFamily="34" charset="0"/>
            </a:endParaRPr>
          </a:p>
          <a:p>
            <a:pPr marL="534988" indent="-268288">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Contrôle </a:t>
            </a:r>
            <a:r>
              <a:rPr lang="fr-FR" altLang="fr-FR" sz="1600" b="1" dirty="0">
                <a:solidFill>
                  <a:srgbClr val="0070C0"/>
                </a:solidFill>
                <a:latin typeface="Arial" panose="020B0604020202020204" pitchFamily="34" charset="0"/>
                <a:cs typeface="Arial" panose="020B0604020202020204" pitchFamily="34" charset="0"/>
              </a:rPr>
              <a:t>des connaissances :</a:t>
            </a:r>
          </a:p>
          <a:p>
            <a:pPr marL="534988" indent="-268288">
              <a:spcBef>
                <a:spcPct val="0"/>
              </a:spcBef>
            </a:pPr>
            <a:r>
              <a:rPr lang="fr-FR" altLang="fr-FR" sz="1400" i="1" dirty="0">
                <a:latin typeface="Arial" panose="020B0604020202020204" pitchFamily="34" charset="0"/>
                <a:cs typeface="Arial" panose="020B0604020202020204" pitchFamily="34" charset="0"/>
              </a:rPr>
              <a:t>Contrôle continu</a:t>
            </a:r>
            <a:r>
              <a:rPr lang="fr-FR" altLang="fr-FR" sz="1400" dirty="0">
                <a:latin typeface="Arial" panose="020B0604020202020204" pitchFamily="34" charset="0"/>
                <a:cs typeface="Arial" panose="020B0604020202020204" pitchFamily="34" charset="0"/>
              </a:rPr>
              <a:t>  : analyses d’articles et/ou élaboration d’un protocole expérimental</a:t>
            </a:r>
          </a:p>
          <a:p>
            <a:pPr marL="534988" lvl="1" indent="-268288">
              <a:spcBef>
                <a:spcPct val="0"/>
              </a:spcBef>
            </a:pPr>
            <a:r>
              <a:rPr lang="fr-FR" altLang="fr-FR" sz="1400" i="1" dirty="0">
                <a:solidFill>
                  <a:schemeClr val="accent2"/>
                </a:solidFill>
                <a:latin typeface="Arial" panose="020B0604020202020204" pitchFamily="34" charset="0"/>
                <a:cs typeface="Arial" panose="020B0604020202020204" pitchFamily="34" charset="0"/>
              </a:rPr>
              <a:t>				</a:t>
            </a:r>
            <a:r>
              <a:rPr lang="fr-FR" altLang="fr-FR" sz="1400" i="1" dirty="0">
                <a:solidFill>
                  <a:srgbClr val="009999"/>
                </a:solidFill>
                <a:latin typeface="Arial" panose="020B0604020202020204" pitchFamily="34" charset="0"/>
                <a:cs typeface="Arial" panose="020B0604020202020204" pitchFamily="34" charset="0"/>
              </a:rPr>
              <a:t>Présentation orale</a:t>
            </a:r>
          </a:p>
          <a:p>
            <a:pPr marL="534988" lvl="1" indent="-268288">
              <a:spcBef>
                <a:spcPct val="0"/>
              </a:spcBef>
            </a:pPr>
            <a:r>
              <a:rPr lang="fr-FR" altLang="fr-FR" sz="1400" i="1" dirty="0">
                <a:latin typeface="Arial" panose="020B0604020202020204" pitchFamily="34" charset="0"/>
                <a:cs typeface="Arial" panose="020B0604020202020204" pitchFamily="34" charset="0"/>
              </a:rPr>
              <a:t>Contrôle terminal</a:t>
            </a:r>
            <a:r>
              <a:rPr lang="fr-FR" altLang="fr-FR" sz="1400" dirty="0">
                <a:latin typeface="Arial" panose="020B0604020202020204" pitchFamily="34" charset="0"/>
                <a:cs typeface="Arial" panose="020B0604020202020204" pitchFamily="34" charset="0"/>
              </a:rPr>
              <a:t> : évaluation écrite sur plateforme numérique </a:t>
            </a:r>
          </a:p>
          <a:p>
            <a:pPr marL="534988" lvl="1" indent="-268288">
              <a:spcBef>
                <a:spcPct val="0"/>
              </a:spcBef>
            </a:pPr>
            <a:r>
              <a:rPr lang="fr-FR" altLang="fr-FR" sz="1400" dirty="0">
                <a:latin typeface="Arial" panose="020B0604020202020204" pitchFamily="34" charset="0"/>
                <a:cs typeface="Arial" panose="020B0604020202020204" pitchFamily="34" charset="0"/>
              </a:rPr>
              <a:t>                                         </a:t>
            </a:r>
            <a:r>
              <a:rPr lang="fr-FR" altLang="fr-FR" sz="1400" dirty="0">
                <a:solidFill>
                  <a:srgbClr val="009999"/>
                </a:solidFill>
                <a:latin typeface="Arial" panose="020B0604020202020204" pitchFamily="34" charset="0"/>
                <a:cs typeface="Arial" panose="020B0604020202020204" pitchFamily="34" charset="0"/>
              </a:rPr>
              <a:t>QRM et/ou questions courtes et/ou analyse </a:t>
            </a:r>
            <a:r>
              <a:rPr lang="fr-FR" altLang="fr-FR" sz="1400" dirty="0" smtClean="0">
                <a:solidFill>
                  <a:srgbClr val="009999"/>
                </a:solidFill>
                <a:latin typeface="Arial" panose="020B0604020202020204" pitchFamily="34" charset="0"/>
                <a:cs typeface="Arial" panose="020B0604020202020204" pitchFamily="34" charset="0"/>
              </a:rPr>
              <a:t>d’article</a:t>
            </a:r>
            <a:endParaRPr lang="fr-FR" altLang="fr-FR" sz="1400" dirty="0">
              <a:solidFill>
                <a:srgbClr val="009999"/>
              </a:solidFill>
              <a:latin typeface="Arial" panose="020B0604020202020204" pitchFamily="34" charset="0"/>
              <a:cs typeface="Arial" panose="020B0604020202020204" pitchFamily="34" charset="0"/>
            </a:endParaRPr>
          </a:p>
        </p:txBody>
      </p:sp>
      <p:sp>
        <p:nvSpPr>
          <p:cNvPr id="5" name="ZoneTexte 4"/>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6" name="Rectangle 5"/>
          <p:cNvSpPr/>
          <p:nvPr/>
        </p:nvSpPr>
        <p:spPr>
          <a:xfrm>
            <a:off x="309187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3087595"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300966" y="12010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ZoneTexte 14"/>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6" name="Rectangle 15"/>
          <p:cNvSpPr/>
          <p:nvPr/>
        </p:nvSpPr>
        <p:spPr>
          <a:xfrm>
            <a:off x="2292652"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ZoneTexte 16"/>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8" name="ZoneTexte 17"/>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9" name="Rectangle 18"/>
          <p:cNvSpPr/>
          <p:nvPr/>
        </p:nvSpPr>
        <p:spPr>
          <a:xfrm>
            <a:off x="2297967"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05200" y="1187407"/>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2" name="Rectangle 21"/>
          <p:cNvSpPr/>
          <p:nvPr/>
        </p:nvSpPr>
        <p:spPr>
          <a:xfrm>
            <a:off x="7127744" y="1655160"/>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3" name="ZoneTexte 22"/>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6" name="Rectangle 25"/>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8" name="Rectangle 27"/>
          <p:cNvSpPr/>
          <p:nvPr/>
        </p:nvSpPr>
        <p:spPr>
          <a:xfrm>
            <a:off x="7634469" y="1313578"/>
            <a:ext cx="1200954" cy="646331"/>
          </a:xfrm>
          <a:prstGeom prst="rect">
            <a:avLst/>
          </a:prstGeom>
        </p:spPr>
        <p:txBody>
          <a:bodyPr wrap="square">
            <a:spAutoFit/>
          </a:bodyPr>
          <a:lstStyle/>
          <a:p>
            <a:pPr algn="ctr"/>
            <a:r>
              <a:rPr lang="fr-FR" altLang="fr-FR" dirty="0" smtClean="0"/>
              <a:t>Jeudi  après-midi</a:t>
            </a:r>
            <a:endParaRPr lang="fr-FR" dirty="0"/>
          </a:p>
        </p:txBody>
      </p:sp>
      <p:sp>
        <p:nvSpPr>
          <p:cNvPr id="29" name="Rectangle 28"/>
          <p:cNvSpPr/>
          <p:nvPr/>
        </p:nvSpPr>
        <p:spPr>
          <a:xfrm>
            <a:off x="0" y="2334957"/>
            <a:ext cx="8962845" cy="276999"/>
          </a:xfrm>
          <a:prstGeom prst="rect">
            <a:avLst/>
          </a:prstGeom>
        </p:spPr>
        <p:txBody>
          <a:bodyPr wrap="square" lIns="0" tIns="0" bIns="0">
            <a:spAutoFit/>
          </a:bodyPr>
          <a:lstStyle/>
          <a:p>
            <a:pPr marL="542925">
              <a:spcBef>
                <a:spcPts val="600"/>
              </a:spcBef>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smtClean="0">
                <a:latin typeface="Arial" panose="020B0604020202020204" pitchFamily="34" charset="0"/>
                <a:cs typeface="Arial" panose="020B0604020202020204" pitchFamily="34" charset="0"/>
              </a:rPr>
              <a:t>Pierre </a:t>
            </a:r>
            <a:r>
              <a:rPr lang="fr-FR" altLang="fr-FR" dirty="0">
                <a:latin typeface="Arial" panose="020B0604020202020204" pitchFamily="34" charset="0"/>
                <a:cs typeface="Arial" panose="020B0604020202020204" pitchFamily="34" charset="0"/>
              </a:rPr>
              <a:t>RAY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pierre.ray@univ-grenoble-alpes.fr</a:t>
            </a:r>
            <a:r>
              <a:rPr lang="fr-FR" altLang="fr-FR" sz="1600" dirty="0" smtClean="0">
                <a:latin typeface="Arial" panose="020B0604020202020204" pitchFamily="34" charset="0"/>
                <a:cs typeface="Arial" panose="020B0604020202020204" pitchFamily="34" charset="0"/>
              </a:rPr>
              <a:t>)</a:t>
            </a:r>
            <a:endParaRPr lang="fr-FR" altLang="fr-FR" sz="1200" dirty="0"/>
          </a:p>
        </p:txBody>
      </p:sp>
    </p:spTree>
    <p:extLst>
      <p:ext uri="{BB962C8B-B14F-4D97-AF65-F5344CB8AC3E}">
        <p14:creationId xmlns:p14="http://schemas.microsoft.com/office/powerpoint/2010/main" val="1617663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242596" y="124819"/>
            <a:ext cx="8901404"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338"/>
              </a:spcBef>
              <a:buNone/>
            </a:pPr>
            <a:r>
              <a:rPr lang="fr-FR" altLang="fr-FR" sz="2800" b="1" dirty="0">
                <a:solidFill>
                  <a:srgbClr val="0070C0"/>
                </a:solidFill>
              </a:rPr>
              <a:t>Immunologie fondamentale et </a:t>
            </a:r>
            <a:r>
              <a:rPr lang="fr-FR" altLang="fr-FR" sz="2800" b="1" dirty="0" err="1">
                <a:solidFill>
                  <a:srgbClr val="0070C0"/>
                </a:solidFill>
              </a:rPr>
              <a:t>immunopathologie</a:t>
            </a:r>
            <a:r>
              <a:rPr lang="fr-FR" altLang="fr-FR" sz="2800" b="1" dirty="0">
                <a:solidFill>
                  <a:srgbClr val="0070C0"/>
                </a:solidFill>
              </a:rPr>
              <a:t> : </a:t>
            </a:r>
          </a:p>
          <a:p>
            <a:pPr marL="0" indent="0" algn="ctr" eaLnBrk="1" hangingPunct="1">
              <a:spcBef>
                <a:spcPts val="338"/>
              </a:spcBef>
              <a:buNone/>
            </a:pPr>
            <a:r>
              <a:rPr lang="fr-FR" altLang="fr-FR" sz="2800" b="1" dirty="0">
                <a:solidFill>
                  <a:srgbClr val="0070C0"/>
                </a:solidFill>
              </a:rPr>
              <a:t>focus sur les </a:t>
            </a:r>
            <a:r>
              <a:rPr lang="fr-FR" altLang="fr-FR" sz="2800" b="1" dirty="0" smtClean="0">
                <a:solidFill>
                  <a:srgbClr val="0070C0"/>
                </a:solidFill>
              </a:rPr>
              <a:t>anticorps</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dirty="0"/>
              <a:t>Année universitaire 2022-2023  Université Grenoble Alpes – Tous droits réservés</a:t>
            </a:r>
          </a:p>
        </p:txBody>
      </p:sp>
      <p:sp>
        <p:nvSpPr>
          <p:cNvPr id="2" name="Rectangle 1"/>
          <p:cNvSpPr/>
          <p:nvPr/>
        </p:nvSpPr>
        <p:spPr>
          <a:xfrm>
            <a:off x="254479" y="3063776"/>
            <a:ext cx="8635041" cy="3079305"/>
          </a:xfrm>
          <a:prstGeom prst="rect">
            <a:avLst/>
          </a:prstGeom>
          <a:ln w="19050">
            <a:solidFill>
              <a:srgbClr val="FF6600"/>
            </a:solidFill>
          </a:ln>
        </p:spPr>
        <p:txBody>
          <a:bodyPr wrap="square">
            <a:spAutoFit/>
          </a:bodyPr>
          <a:lstStyle/>
          <a:p>
            <a:pPr marL="266700"/>
            <a:r>
              <a:rPr lang="fr-FR" sz="1600" b="1" dirty="0" smtClean="0">
                <a:solidFill>
                  <a:srgbClr val="0070C0"/>
                </a:solidFill>
                <a:latin typeface="Arial" panose="020B0604020202020204" pitchFamily="34" charset="0"/>
                <a:cs typeface="Arial" panose="020B0604020202020204" pitchFamily="34" charset="0"/>
              </a:rPr>
              <a:t>Objectif </a:t>
            </a:r>
            <a:r>
              <a:rPr lang="fr-FR" sz="1600" b="1" dirty="0">
                <a:solidFill>
                  <a:srgbClr val="0070C0"/>
                </a:solidFill>
                <a:latin typeface="Arial" panose="020B0604020202020204" pitchFamily="34" charset="0"/>
                <a:cs typeface="Arial" panose="020B0604020202020204" pitchFamily="34" charset="0"/>
              </a:rPr>
              <a:t>pédagogique :</a:t>
            </a:r>
          </a:p>
          <a:p>
            <a:pPr marL="723900" lvl="1"/>
            <a:r>
              <a:rPr lang="fr-FR" altLang="fr-FR" sz="1400" dirty="0">
                <a:latin typeface="Arial" panose="020B0604020202020204" pitchFamily="34" charset="0"/>
                <a:cs typeface="Arial" panose="020B0604020202020204" pitchFamily="34" charset="0"/>
              </a:rPr>
              <a:t>Acquérir des connaissances approfondies dans le domaine de l’immunologie avec un fil conducteur portant sur les lymphocytes B et les anticorps</a:t>
            </a:r>
          </a:p>
          <a:p>
            <a:pPr marL="266700"/>
            <a:r>
              <a:rPr lang="fr-FR" sz="1600" b="1" dirty="0" err="1">
                <a:solidFill>
                  <a:srgbClr val="0070C0"/>
                </a:solidFill>
                <a:latin typeface="Arial" panose="020B0604020202020204" pitchFamily="34" charset="0"/>
                <a:cs typeface="Arial" panose="020B0604020202020204" pitchFamily="34" charset="0"/>
              </a:rPr>
              <a:t>Pré-requis</a:t>
            </a:r>
            <a:r>
              <a:rPr lang="fr-FR" sz="1600" b="1" dirty="0">
                <a:solidFill>
                  <a:srgbClr val="0070C0"/>
                </a:solidFill>
                <a:latin typeface="Arial" panose="020B0604020202020204" pitchFamily="34" charset="0"/>
                <a:cs typeface="Arial" panose="020B0604020202020204" pitchFamily="34" charset="0"/>
              </a:rPr>
              <a:t> :</a:t>
            </a:r>
          </a:p>
          <a:p>
            <a:pPr marL="723900" lvl="1"/>
            <a:r>
              <a:rPr lang="fr-FR" sz="1400" dirty="0">
                <a:latin typeface="Arial" panose="020B0604020202020204" pitchFamily="34" charset="0"/>
                <a:cs typeface="Arial" panose="020B0604020202020204" pitchFamily="34" charset="0"/>
              </a:rPr>
              <a:t>Connaissances de base en Immunologie</a:t>
            </a:r>
          </a:p>
          <a:p>
            <a:pPr marL="266700"/>
            <a:r>
              <a:rPr lang="fr-FR" sz="1600" b="1" dirty="0">
                <a:solidFill>
                  <a:srgbClr val="0070C0"/>
                </a:solidFill>
                <a:latin typeface="Arial" panose="020B0604020202020204" pitchFamily="34" charset="0"/>
                <a:cs typeface="Arial" panose="020B0604020202020204" pitchFamily="34" charset="0"/>
              </a:rPr>
              <a:t>Organisation :</a:t>
            </a:r>
          </a:p>
          <a:p>
            <a:pPr marL="723900" lvl="1" algn="just">
              <a:spcBef>
                <a:spcPts val="338"/>
              </a:spcBef>
            </a:pPr>
            <a:r>
              <a:rPr lang="fr-FR" altLang="fr-FR" sz="1400" dirty="0">
                <a:latin typeface="Arial" panose="020B0604020202020204" pitchFamily="34" charset="0"/>
                <a:cs typeface="Arial" panose="020B0604020202020204" pitchFamily="34" charset="0"/>
              </a:rPr>
              <a:t>L’enseignement s’articule autour de : </a:t>
            </a:r>
          </a:p>
          <a:p>
            <a:pPr marL="723900" lvl="1" algn="just">
              <a:lnSpc>
                <a:spcPct val="80000"/>
              </a:lnSpc>
              <a:tabLst>
                <a:tab pos="454522" algn="l"/>
              </a:tabLst>
            </a:pPr>
            <a:r>
              <a:rPr lang="fr-FR" altLang="fr-FR" sz="1400" dirty="0">
                <a:latin typeface="Arial" panose="020B0604020202020204" pitchFamily="34" charset="0"/>
                <a:cs typeface="Arial" panose="020B0604020202020204" pitchFamily="34" charset="0"/>
              </a:rPr>
              <a:t>- 	cours théoriques (2h x10) : notion de rappel et approfondissement sur les lymphocytes B, les anticorps, les vaccins et l’implications des anticorps dans la physiopathologie et dans l’approche thérapeutique de différentes pathologies</a:t>
            </a:r>
          </a:p>
          <a:p>
            <a:pPr marL="723900" lvl="1" algn="just">
              <a:lnSpc>
                <a:spcPct val="80000"/>
              </a:lnSpc>
              <a:tabLst>
                <a:tab pos="454522" algn="l"/>
              </a:tabLst>
            </a:pPr>
            <a:r>
              <a:rPr lang="fr-FR" altLang="fr-FR" sz="1400" dirty="0">
                <a:latin typeface="Arial" panose="020B0604020202020204" pitchFamily="34" charset="0"/>
                <a:cs typeface="Arial" panose="020B0604020202020204" pitchFamily="34" charset="0"/>
              </a:rPr>
              <a:t>- 	TD portant </a:t>
            </a:r>
            <a:r>
              <a:rPr lang="fr-FR" altLang="fr-FR" sz="1400" dirty="0" smtClean="0">
                <a:latin typeface="Arial" panose="020B0604020202020204" pitchFamily="34" charset="0"/>
                <a:cs typeface="Arial" panose="020B0604020202020204" pitchFamily="34" charset="0"/>
              </a:rPr>
              <a:t>sur </a:t>
            </a:r>
            <a:r>
              <a:rPr lang="fr-FR" altLang="fr-FR" sz="1400" dirty="0">
                <a:latin typeface="Arial" panose="020B0604020202020204" pitchFamily="34" charset="0"/>
                <a:cs typeface="Arial" panose="020B0604020202020204" pitchFamily="34" charset="0"/>
              </a:rPr>
              <a:t>l’analyse d’articles (2h x </a:t>
            </a:r>
            <a:r>
              <a:rPr lang="fr-FR" altLang="fr-FR" sz="1400" dirty="0" smtClean="0">
                <a:latin typeface="Arial" panose="020B0604020202020204" pitchFamily="34" charset="0"/>
                <a:cs typeface="Arial" panose="020B0604020202020204" pitchFamily="34" charset="0"/>
              </a:rPr>
              <a:t>10)</a:t>
            </a:r>
          </a:p>
          <a:p>
            <a:pPr marL="266700" algn="just">
              <a:lnSpc>
                <a:spcPct val="80000"/>
              </a:lnSpc>
              <a:tabLst>
                <a:tab pos="454522" algn="l"/>
              </a:tabLst>
            </a:pPr>
            <a:endParaRPr lang="fr-FR" sz="1400" b="1" dirty="0">
              <a:solidFill>
                <a:srgbClr val="0070C0"/>
              </a:solidFill>
              <a:latin typeface="Arial" panose="020B0604020202020204" pitchFamily="34" charset="0"/>
              <a:cs typeface="Arial" panose="020B0604020202020204" pitchFamily="34" charset="0"/>
            </a:endParaRPr>
          </a:p>
          <a:p>
            <a:pPr marL="266700" algn="just">
              <a:lnSpc>
                <a:spcPct val="80000"/>
              </a:lnSpc>
              <a:tabLst>
                <a:tab pos="454522" algn="l"/>
              </a:tabLst>
            </a:pPr>
            <a:r>
              <a:rPr lang="fr-FR" sz="1600" b="1" dirty="0" smtClean="0">
                <a:solidFill>
                  <a:srgbClr val="0070C0"/>
                </a:solidFill>
                <a:latin typeface="Arial" panose="020B0604020202020204" pitchFamily="34" charset="0"/>
                <a:cs typeface="Arial" panose="020B0604020202020204" pitchFamily="34" charset="0"/>
              </a:rPr>
              <a:t>Contrôle </a:t>
            </a:r>
            <a:r>
              <a:rPr lang="fr-FR" sz="1600" b="1" dirty="0">
                <a:solidFill>
                  <a:srgbClr val="0070C0"/>
                </a:solidFill>
                <a:latin typeface="Arial" panose="020B0604020202020204" pitchFamily="34" charset="0"/>
                <a:cs typeface="Arial" panose="020B0604020202020204" pitchFamily="34" charset="0"/>
              </a:rPr>
              <a:t>de connaissances :</a:t>
            </a:r>
          </a:p>
          <a:p>
            <a:pPr marL="723900" lvl="1" algn="just">
              <a:lnSpc>
                <a:spcPct val="80000"/>
              </a:lnSpc>
              <a:tabLst>
                <a:tab pos="454522" algn="l"/>
              </a:tabLst>
            </a:pPr>
            <a:r>
              <a:rPr lang="fr-FR" altLang="fr-FR" sz="1400" dirty="0">
                <a:latin typeface="Arial" panose="020B0604020202020204" pitchFamily="34" charset="0"/>
                <a:cs typeface="Arial" panose="020B0604020202020204" pitchFamily="34" charset="0"/>
              </a:rPr>
              <a:t>Présentation d’articles en français (ou en anglais), examen final écrit</a:t>
            </a:r>
          </a:p>
        </p:txBody>
      </p:sp>
      <p:sp>
        <p:nvSpPr>
          <p:cNvPr id="6" name="ZoneTexte 5"/>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187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2601"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74609"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87595"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2652"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297967"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05200" y="1187407"/>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27744" y="1655160"/>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34469" y="1313578"/>
            <a:ext cx="1200954" cy="646331"/>
          </a:xfrm>
          <a:prstGeom prst="rect">
            <a:avLst/>
          </a:prstGeom>
        </p:spPr>
        <p:txBody>
          <a:bodyPr wrap="square">
            <a:spAutoFit/>
          </a:bodyPr>
          <a:lstStyle/>
          <a:p>
            <a:pPr algn="ctr"/>
            <a:r>
              <a:rPr lang="fr-FR" altLang="fr-FR" dirty="0" smtClean="0"/>
              <a:t>Jeudi  après-midi</a:t>
            </a:r>
            <a:endParaRPr lang="fr-FR" dirty="0"/>
          </a:p>
        </p:txBody>
      </p:sp>
      <p:sp>
        <p:nvSpPr>
          <p:cNvPr id="30" name="Rectangle 29"/>
          <p:cNvSpPr/>
          <p:nvPr/>
        </p:nvSpPr>
        <p:spPr>
          <a:xfrm>
            <a:off x="0" y="2532102"/>
            <a:ext cx="8962845" cy="523220"/>
          </a:xfrm>
          <a:prstGeom prst="rect">
            <a:avLst/>
          </a:prstGeom>
        </p:spPr>
        <p:txBody>
          <a:bodyPr wrap="square" lIns="0" tIns="0" bIns="0">
            <a:spAutoFit/>
          </a:bodyPr>
          <a:lstStyle/>
          <a:p>
            <a:pPr marL="542925">
              <a:spcBef>
                <a:spcPts val="600"/>
              </a:spcBef>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Giovanna </a:t>
            </a:r>
            <a:r>
              <a:rPr lang="fr-FR" altLang="fr-FR" dirty="0" err="1">
                <a:latin typeface="Arial" panose="020B0604020202020204" pitchFamily="34" charset="0"/>
                <a:cs typeface="Arial" panose="020B0604020202020204" pitchFamily="34" charset="0"/>
              </a:rPr>
              <a:t>Clavarino</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sz="1600" dirty="0">
                <a:latin typeface="Arial" panose="020B0604020202020204" pitchFamily="34" charset="0"/>
                <a:cs typeface="Arial" panose="020B0604020202020204" pitchFamily="34" charset="0"/>
                <a:hlinkClick r:id="rId2"/>
              </a:rPr>
              <a:t>gclavarino@chu-grenoble.fr</a:t>
            </a:r>
            <a:r>
              <a:rPr lang="fr-FR" sz="1600" dirty="0">
                <a:latin typeface="Arial" panose="020B0604020202020204" pitchFamily="34" charset="0"/>
                <a:cs typeface="Arial" panose="020B0604020202020204" pitchFamily="34" charset="0"/>
              </a:rPr>
              <a:t>) </a:t>
            </a:r>
            <a:r>
              <a:rPr lang="fr-FR" altLang="fr-FR" sz="1600" dirty="0" smtClean="0">
                <a:latin typeface="Arial" panose="020B0604020202020204" pitchFamily="34" charset="0"/>
                <a:cs typeface="Arial" panose="020B0604020202020204" pitchFamily="34" charset="0"/>
              </a:rPr>
              <a:t>			</a:t>
            </a:r>
            <a:endParaRPr lang="fr-FR" altLang="fr-FR" sz="1050" dirty="0"/>
          </a:p>
        </p:txBody>
      </p:sp>
      <p:sp>
        <p:nvSpPr>
          <p:cNvPr id="31" name="ZoneTexte 30"/>
          <p:cNvSpPr txBox="1"/>
          <p:nvPr/>
        </p:nvSpPr>
        <p:spPr>
          <a:xfrm>
            <a:off x="956241" y="2114024"/>
            <a:ext cx="1287532"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Pharmacie</a:t>
            </a:r>
            <a:endParaRPr lang="fr-FR" sz="1400" dirty="0">
              <a:latin typeface="Arial" panose="020B0604020202020204" pitchFamily="34" charset="0"/>
              <a:cs typeface="Arial" panose="020B0604020202020204" pitchFamily="34" charset="0"/>
            </a:endParaRPr>
          </a:p>
        </p:txBody>
      </p:sp>
      <p:sp>
        <p:nvSpPr>
          <p:cNvPr id="32" name="ZoneTexte 31"/>
          <p:cNvSpPr txBox="1"/>
          <p:nvPr/>
        </p:nvSpPr>
        <p:spPr>
          <a:xfrm>
            <a:off x="2288220" y="2167809"/>
            <a:ext cx="1517467" cy="276999"/>
          </a:xfrm>
          <a:prstGeom prst="rect">
            <a:avLst/>
          </a:prstGeom>
          <a:solidFill>
            <a:srgbClr val="FF9999"/>
          </a:solidFill>
          <a:ln>
            <a:solidFill>
              <a:schemeClr val="tx1"/>
            </a:solidFill>
          </a:ln>
        </p:spPr>
        <p:txBody>
          <a:bodyPr wrap="none" rtlCol="0">
            <a:spAutoFit/>
          </a:bodyPr>
          <a:lstStyle/>
          <a:p>
            <a:r>
              <a:rPr lang="fr-FR" sz="1200" dirty="0" smtClean="0">
                <a:latin typeface="Arial" panose="020B0604020202020204" pitchFamily="34" charset="0"/>
                <a:cs typeface="Arial" panose="020B0604020202020204" pitchFamily="34" charset="0"/>
              </a:rPr>
              <a:t>A partir de DFASP1</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6884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ZoneTexte 7"/>
          <p:cNvSpPr txBox="1">
            <a:spLocks noChangeArrowheads="1"/>
          </p:cNvSpPr>
          <p:nvPr/>
        </p:nvSpPr>
        <p:spPr bwMode="auto">
          <a:xfrm>
            <a:off x="0" y="18000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Physiologie et biologie des systèmes </a:t>
            </a:r>
            <a:r>
              <a:rPr lang="fr-FR" altLang="fr-FR" sz="2800" b="1" dirty="0" smtClean="0">
                <a:solidFill>
                  <a:srgbClr val="0070C0"/>
                </a:solidFill>
              </a:rPr>
              <a:t>intégrés</a:t>
            </a:r>
            <a:endParaRPr lang="fr-FR" altLang="fr-FR" sz="2800" b="1" dirty="0">
              <a:solidFill>
                <a:srgbClr val="0070C0"/>
              </a:solidFill>
            </a:endParaRPr>
          </a:p>
        </p:txBody>
      </p:sp>
      <p:sp>
        <p:nvSpPr>
          <p:cNvPr id="4" name="Espace réservé du pied de page 3"/>
          <p:cNvSpPr>
            <a:spLocks noGrp="1"/>
          </p:cNvSpPr>
          <p:nvPr>
            <p:ph type="ftr" sz="quarter" idx="11"/>
          </p:nvPr>
        </p:nvSpPr>
        <p:spPr/>
        <p:txBody>
          <a:bodyPr/>
          <a:lstStyle/>
          <a:p>
            <a:r>
              <a:rPr lang="fr-FR"/>
              <a:t>Année universitaire 2022-2023  Université Grenoble Alpes – Tous droits réservés</a:t>
            </a:r>
          </a:p>
        </p:txBody>
      </p:sp>
      <p:sp>
        <p:nvSpPr>
          <p:cNvPr id="3" name="Rectangle 2"/>
          <p:cNvSpPr/>
          <p:nvPr/>
        </p:nvSpPr>
        <p:spPr>
          <a:xfrm>
            <a:off x="170371" y="2914493"/>
            <a:ext cx="8803257" cy="3139321"/>
          </a:xfrm>
          <a:prstGeom prst="rect">
            <a:avLst/>
          </a:prstGeom>
          <a:ln w="19050">
            <a:solidFill>
              <a:srgbClr val="FF6600"/>
            </a:solidFill>
          </a:ln>
        </p:spPr>
        <p:txBody>
          <a:bodyPr wrap="square">
            <a:spAutoFit/>
          </a:bodyPr>
          <a:lstStyle/>
          <a:p>
            <a:pPr marL="357188">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Objectif pédagogique :</a:t>
            </a:r>
            <a:endParaRPr lang="fr-FR" altLang="fr-FR" sz="1600" b="1" dirty="0">
              <a:solidFill>
                <a:srgbClr val="0070C0"/>
              </a:solidFill>
              <a:latin typeface="Arial" panose="020B0604020202020204" pitchFamily="34" charset="0"/>
              <a:cs typeface="Arial" panose="020B0604020202020204" pitchFamily="34" charset="0"/>
            </a:endParaRPr>
          </a:p>
          <a:p>
            <a:pPr marL="542925">
              <a:spcBef>
                <a:spcPct val="0"/>
              </a:spcBef>
            </a:pPr>
            <a:r>
              <a:rPr lang="fr-FR" altLang="fr-FR" sz="1400" dirty="0">
                <a:latin typeface="Arial" panose="020B0604020202020204" pitchFamily="34" charset="0"/>
                <a:cs typeface="Arial" panose="020B0604020202020204" pitchFamily="34" charset="0"/>
              </a:rPr>
              <a:t>Acquisition de notions avancées de physiologie et physiopathologie </a:t>
            </a:r>
            <a:r>
              <a:rPr lang="fr-FR" altLang="fr-FR" sz="1400" b="1" dirty="0">
                <a:latin typeface="Arial" panose="020B0604020202020204" pitchFamily="34" charset="0"/>
                <a:cs typeface="Arial" panose="020B0604020202020204" pitchFamily="34" charset="0"/>
              </a:rPr>
              <a:t>intégrative </a:t>
            </a:r>
            <a:r>
              <a:rPr lang="fr-FR" altLang="fr-FR" sz="1400" b="1" dirty="0" smtClean="0">
                <a:latin typeface="Arial" panose="020B0604020202020204" pitchFamily="34" charset="0"/>
                <a:cs typeface="Arial" panose="020B0604020202020204" pitchFamily="34" charset="0"/>
              </a:rPr>
              <a:t>réponse </a:t>
            </a:r>
            <a:r>
              <a:rPr lang="fr-FR" altLang="fr-FR" sz="1400" b="1" dirty="0">
                <a:latin typeface="Arial" panose="020B0604020202020204" pitchFamily="34" charset="0"/>
                <a:cs typeface="Arial" panose="020B0604020202020204" pitchFamily="34" charset="0"/>
              </a:rPr>
              <a:t>aux </a:t>
            </a:r>
            <a:r>
              <a:rPr lang="fr-FR" altLang="fr-FR" sz="1400" b="1" dirty="0" smtClean="0">
                <a:latin typeface="Arial" panose="020B0604020202020204" pitchFamily="34" charset="0"/>
                <a:cs typeface="Arial" panose="020B0604020202020204" pitchFamily="34" charset="0"/>
              </a:rPr>
              <a:t>stress</a:t>
            </a:r>
          </a:p>
          <a:p>
            <a:pPr marL="542925">
              <a:spcBef>
                <a:spcPct val="0"/>
              </a:spcBef>
            </a:pPr>
            <a:endParaRPr lang="fr-FR" altLang="fr-FR" sz="1400" b="1" dirty="0">
              <a:latin typeface="Arial" panose="020B0604020202020204" pitchFamily="34" charset="0"/>
              <a:cs typeface="Arial" panose="020B0604020202020204" pitchFamily="34" charset="0"/>
            </a:endParaRPr>
          </a:p>
          <a:p>
            <a:pPr marL="357188">
              <a:spcBef>
                <a:spcPts val="300"/>
              </a:spcBef>
            </a:pPr>
            <a:r>
              <a:rPr lang="fr-FR" altLang="fr-FR" sz="1600" b="1" dirty="0">
                <a:solidFill>
                  <a:srgbClr val="0070C0"/>
                </a:solidFill>
                <a:latin typeface="Arial" panose="020B0604020202020204" pitchFamily="34" charset="0"/>
                <a:cs typeface="Arial" panose="020B0604020202020204" pitchFamily="34" charset="0"/>
              </a:rPr>
              <a:t>Cours </a:t>
            </a:r>
            <a:r>
              <a:rPr lang="fr-FR" altLang="fr-FR" sz="1600" b="1" dirty="0" smtClean="0">
                <a:solidFill>
                  <a:srgbClr val="0070C0"/>
                </a:solidFill>
                <a:latin typeface="Arial" panose="020B0604020202020204" pitchFamily="34" charset="0"/>
                <a:cs typeface="Arial" panose="020B0604020202020204" pitchFamily="34" charset="0"/>
              </a:rPr>
              <a:t>:</a:t>
            </a:r>
          </a:p>
          <a:p>
            <a:pPr marL="357188">
              <a:spcBef>
                <a:spcPts val="300"/>
              </a:spcBef>
            </a:pPr>
            <a:r>
              <a:rPr lang="fr-FR" altLang="fr-FR" sz="1400" dirty="0" smtClean="0">
                <a:latin typeface="Arial" panose="020B0604020202020204" pitchFamily="34" charset="0"/>
                <a:cs typeface="Arial" panose="020B0604020202020204" pitchFamily="34" charset="0"/>
              </a:rPr>
              <a:t>La gravité, la grossesse, le froid, l’obésité, l’hypoxie soutenue, l’hypoxie intermittente, l’exercice, le sommeil et la chronologie</a:t>
            </a:r>
          </a:p>
          <a:p>
            <a:pPr marL="357188">
              <a:spcBef>
                <a:spcPts val="300"/>
              </a:spcBef>
            </a:pPr>
            <a:endParaRPr lang="fr-FR" altLang="fr-FR" sz="1400" b="1" dirty="0">
              <a:latin typeface="Arial" panose="020B0604020202020204" pitchFamily="34" charset="0"/>
              <a:cs typeface="Arial" panose="020B0604020202020204" pitchFamily="34" charset="0"/>
            </a:endParaRPr>
          </a:p>
          <a:p>
            <a:pPr marL="357188">
              <a:spcBef>
                <a:spcPts val="300"/>
              </a:spcBef>
            </a:pPr>
            <a:r>
              <a:rPr lang="fr-FR" sz="1600" b="1" dirty="0">
                <a:solidFill>
                  <a:srgbClr val="0070C0"/>
                </a:solidFill>
                <a:latin typeface="Arial" panose="020B0604020202020204" pitchFamily="34" charset="0"/>
                <a:cs typeface="Arial" panose="020B0604020202020204" pitchFamily="34" charset="0"/>
              </a:rPr>
              <a:t>TD : </a:t>
            </a:r>
          </a:p>
          <a:p>
            <a:pPr marL="908050" lvl="1" indent="-285750">
              <a:buFont typeface="Arial" panose="020B0604020202020204" pitchFamily="34" charset="0"/>
              <a:buChar char="•"/>
            </a:pPr>
            <a:r>
              <a:rPr lang="fr-FR" sz="1400" dirty="0">
                <a:latin typeface="Arial" panose="020B0604020202020204" pitchFamily="34" charset="0"/>
                <a:cs typeface="Arial" panose="020B0604020202020204" pitchFamily="34" charset="0"/>
              </a:rPr>
              <a:t>Travail autour d’</a:t>
            </a:r>
            <a:r>
              <a:rPr lang="fr-FR" sz="1400" b="1" dirty="0">
                <a:latin typeface="Arial" panose="020B0604020202020204" pitchFamily="34" charset="0"/>
                <a:cs typeface="Arial" panose="020B0604020202020204" pitchFamily="34" charset="0"/>
              </a:rPr>
              <a:t>articles scientifiques </a:t>
            </a:r>
            <a:r>
              <a:rPr lang="fr-FR" sz="1400" dirty="0">
                <a:latin typeface="Arial" panose="020B0604020202020204" pitchFamily="34" charset="0"/>
                <a:cs typeface="Arial" panose="020B0604020202020204" pitchFamily="34" charset="0"/>
              </a:rPr>
              <a:t>: repérage des points clés, exemples d’explorations et d’investigation chez l’Homme, chez l’animal</a:t>
            </a:r>
            <a:r>
              <a:rPr lang="is-IS" sz="1400" dirty="0">
                <a:latin typeface="Arial" panose="020B0604020202020204" pitchFamily="34" charset="0"/>
                <a:cs typeface="Arial" panose="020B0604020202020204" pitchFamily="34" charset="0"/>
              </a:rPr>
              <a:t>…</a:t>
            </a:r>
            <a:endParaRPr lang="fr-FR" sz="1400" dirty="0">
              <a:latin typeface="Arial" panose="020B0604020202020204" pitchFamily="34" charset="0"/>
              <a:cs typeface="Arial" panose="020B0604020202020204" pitchFamily="34" charset="0"/>
            </a:endParaRPr>
          </a:p>
          <a:p>
            <a:pPr marL="908050" lvl="1" indent="-285750">
              <a:buFont typeface="Arial" panose="020B0604020202020204" pitchFamily="34" charset="0"/>
              <a:buChar char="•"/>
            </a:pPr>
            <a:r>
              <a:rPr lang="fr-FR" sz="1400" b="1" dirty="0">
                <a:latin typeface="Arial" panose="020B0604020202020204" pitchFamily="34" charset="0"/>
                <a:cs typeface="Arial" panose="020B0604020202020204" pitchFamily="34" charset="0"/>
              </a:rPr>
              <a:t>Exposé</a:t>
            </a:r>
            <a:r>
              <a:rPr lang="fr-FR" sz="1400" dirty="0">
                <a:latin typeface="Arial" panose="020B0604020202020204" pitchFamily="34" charset="0"/>
                <a:cs typeface="Arial" panose="020B0604020202020204" pitchFamily="34" charset="0"/>
              </a:rPr>
              <a:t> sur un sujet de </a:t>
            </a:r>
            <a:r>
              <a:rPr lang="fr-FR" sz="1400" b="1" dirty="0">
                <a:latin typeface="Arial" panose="020B0604020202020204" pitchFamily="34" charset="0"/>
                <a:cs typeface="Arial" panose="020B0604020202020204" pitchFamily="34" charset="0"/>
              </a:rPr>
              <a:t>physiologie intégrative</a:t>
            </a:r>
          </a:p>
          <a:p>
            <a:pPr marL="1265238" lvl="3"/>
            <a:r>
              <a:rPr lang="fr-FR" sz="1400" dirty="0" smtClean="0">
                <a:latin typeface="Arial" panose="020B0604020202020204" pitchFamily="34" charset="0"/>
                <a:cs typeface="Arial" panose="020B0604020202020204" pitchFamily="34" charset="0"/>
              </a:rPr>
              <a:t>Exemples </a:t>
            </a:r>
            <a:r>
              <a:rPr lang="fr-FR" sz="1400" dirty="0">
                <a:latin typeface="Arial" panose="020B0604020202020204" pitchFamily="34" charset="0"/>
                <a:cs typeface="Arial" panose="020B0604020202020204" pitchFamily="34" charset="0"/>
              </a:rPr>
              <a:t>d’exposés : jeux vidéo. et épilepsie, adaptation cardiaque à l’exercice, à l’apnée en profondeur, digestion en montagne…</a:t>
            </a:r>
            <a:endParaRPr lang="fr-FR" sz="1600" dirty="0">
              <a:latin typeface="Arial" panose="020B0604020202020204" pitchFamily="34" charset="0"/>
              <a:cs typeface="Arial" panose="020B0604020202020204" pitchFamily="34" charset="0"/>
            </a:endParaRPr>
          </a:p>
        </p:txBody>
      </p:sp>
      <p:sp>
        <p:nvSpPr>
          <p:cNvPr id="6" name="ZoneTexte 5"/>
          <p:cNvSpPr txBox="1"/>
          <p:nvPr/>
        </p:nvSpPr>
        <p:spPr>
          <a:xfrm>
            <a:off x="6620188" y="1707250"/>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860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9507"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6792" y="104608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8478"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40295" y="1158577"/>
            <a:ext cx="1200954" cy="646331"/>
          </a:xfrm>
          <a:prstGeom prst="rect">
            <a:avLst/>
          </a:prstGeom>
        </p:spPr>
        <p:txBody>
          <a:bodyPr wrap="square">
            <a:spAutoFit/>
          </a:bodyPr>
          <a:lstStyle/>
          <a:p>
            <a:pPr algn="ctr"/>
            <a:r>
              <a:rPr lang="fr-FR" altLang="fr-FR" dirty="0" smtClean="0"/>
              <a:t>Vendredi  après-midi</a:t>
            </a:r>
            <a:endParaRPr lang="fr-FR" dirty="0"/>
          </a:p>
        </p:txBody>
      </p:sp>
      <p:sp>
        <p:nvSpPr>
          <p:cNvPr id="30" name="Rectangle 29"/>
          <p:cNvSpPr/>
          <p:nvPr/>
        </p:nvSpPr>
        <p:spPr>
          <a:xfrm>
            <a:off x="0" y="2334957"/>
            <a:ext cx="8962845" cy="276999"/>
          </a:xfrm>
          <a:prstGeom prst="rect">
            <a:avLst/>
          </a:prstGeom>
        </p:spPr>
        <p:txBody>
          <a:bodyPr wrap="square" lIns="0" tIns="0" bIns="0">
            <a:spAutoFit/>
          </a:bodyPr>
          <a:lstStyle/>
          <a:p>
            <a:pPr marL="357188">
              <a:spcBef>
                <a:spcPts val="600"/>
              </a:spcBef>
              <a:tabLst>
                <a:tab pos="2874963"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Elise </a:t>
            </a:r>
            <a:r>
              <a:rPr lang="fr-FR" altLang="fr-FR" dirty="0" err="1">
                <a:latin typeface="Arial" panose="020B0604020202020204" pitchFamily="34" charset="0"/>
                <a:cs typeface="Arial" panose="020B0604020202020204" pitchFamily="34" charset="0"/>
              </a:rPr>
              <a:t>Belaidi-Corsat</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elise.belaidi-corsat@univ-grenoble-alpes.fr</a:t>
            </a:r>
            <a:r>
              <a:rPr lang="fr-FR" altLang="fr-FR" sz="1600" dirty="0" smtClean="0">
                <a:latin typeface="Arial" panose="020B0604020202020204" pitchFamily="34" charset="0"/>
                <a:cs typeface="Arial" panose="020B0604020202020204" pitchFamily="34" charset="0"/>
              </a:rPr>
              <a:t>)</a:t>
            </a:r>
            <a:endParaRPr lang="fr-FR" altLang="fr-FR" dirty="0">
              <a:latin typeface="Arial" panose="020B0604020202020204" pitchFamily="34" charset="0"/>
              <a:cs typeface="Arial" panose="020B0604020202020204" pitchFamily="34" charset="0"/>
            </a:endParaRPr>
          </a:p>
        </p:txBody>
      </p:sp>
      <p:sp>
        <p:nvSpPr>
          <p:cNvPr id="31" name="Rectangle 30"/>
          <p:cNvSpPr/>
          <p:nvPr/>
        </p:nvSpPr>
        <p:spPr>
          <a:xfrm>
            <a:off x="3994569" y="1707229"/>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Arial" panose="020B0604020202020204" pitchFamily="34" charset="0"/>
                <a:cs typeface="Arial" panose="020B0604020202020204" pitchFamily="34" charset="0"/>
              </a:rPr>
              <a:t>4eA kiné</a:t>
            </a:r>
            <a:endParaRPr lang="fr-FR"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168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0268" y="3083413"/>
            <a:ext cx="4891008" cy="3339376"/>
          </a:xfrm>
          <a:prstGeom prst="rect">
            <a:avLst/>
          </a:prstGeom>
          <a:noFill/>
          <a:ln w="19050">
            <a:noFill/>
            <a:prstDash val="solid"/>
          </a:ln>
        </p:spPr>
        <p:txBody>
          <a:bodyPr wrap="square" rtlCol="0">
            <a:spAutoFit/>
          </a:bodyPr>
          <a:lstStyle/>
          <a:p>
            <a:pPr marL="185738" algn="just">
              <a:spcBef>
                <a:spcPts val="300"/>
              </a:spcBef>
              <a:defRPr/>
            </a:pPr>
            <a:r>
              <a:rPr lang="fr-FR" sz="1400" b="1" i="1" dirty="0" smtClean="0">
                <a:solidFill>
                  <a:srgbClr val="0070C0"/>
                </a:solidFill>
                <a:latin typeface="Arial" panose="020B0604020202020204" pitchFamily="34" charset="0"/>
                <a:ea typeface="Verdana"/>
                <a:cs typeface="Arial" panose="020B0604020202020204" pitchFamily="34" charset="0"/>
              </a:rPr>
              <a:t>Objectifs </a:t>
            </a:r>
            <a:r>
              <a:rPr lang="fr-FR" sz="1400" b="1" i="1" dirty="0">
                <a:solidFill>
                  <a:srgbClr val="0070C0"/>
                </a:solidFill>
                <a:latin typeface="Arial" panose="020B0604020202020204" pitchFamily="34" charset="0"/>
                <a:ea typeface="Verdana"/>
                <a:cs typeface="Arial" panose="020B0604020202020204" pitchFamily="34" charset="0"/>
              </a:rPr>
              <a:t>spécifiques:</a:t>
            </a:r>
            <a:endParaRPr lang="fr-FR" sz="1400" dirty="0">
              <a:solidFill>
                <a:srgbClr val="0070C0"/>
              </a:solidFill>
              <a:latin typeface="Arial" panose="020B0604020202020204" pitchFamily="34" charset="0"/>
              <a:ea typeface="Verdana"/>
              <a:cs typeface="Arial" panose="020B0604020202020204" pitchFamily="34" charset="0"/>
            </a:endParaRPr>
          </a:p>
          <a:p>
            <a:pPr marL="542925" lvl="1" indent="-277813" algn="just">
              <a:spcBef>
                <a:spcPts val="300"/>
              </a:spcBef>
              <a:buFont typeface="Wingdings" charset="2"/>
              <a:buChar char="§"/>
              <a:defRPr/>
            </a:pPr>
            <a:r>
              <a:rPr lang="fr-FR" sz="1400" b="1" dirty="0">
                <a:latin typeface="Arial" panose="020B0604020202020204" pitchFamily="34" charset="0"/>
                <a:ea typeface="Verdana"/>
                <a:cs typeface="Arial" panose="020B0604020202020204" pitchFamily="34" charset="0"/>
              </a:rPr>
              <a:t>Recueillir</a:t>
            </a:r>
            <a:r>
              <a:rPr lang="fr-FR" sz="1400" dirty="0">
                <a:latin typeface="Arial" panose="020B0604020202020204" pitchFamily="34" charset="0"/>
                <a:ea typeface="Verdana"/>
                <a:cs typeface="Arial" panose="020B0604020202020204" pitchFamily="34" charset="0"/>
              </a:rPr>
              <a:t> des mesures physiologiques personnalisées au cours d’activités physiques diverses (supports)</a:t>
            </a:r>
          </a:p>
          <a:p>
            <a:pPr marL="542925" lvl="1" indent="-277813" algn="just">
              <a:spcBef>
                <a:spcPts val="300"/>
              </a:spcBef>
              <a:buFont typeface="Wingdings" charset="2"/>
              <a:buChar char="§"/>
              <a:defRPr/>
            </a:pPr>
            <a:r>
              <a:rPr lang="fr-FR" sz="1400" b="1" dirty="0">
                <a:latin typeface="Arial" panose="020B0604020202020204" pitchFamily="34" charset="0"/>
                <a:ea typeface="Verdana"/>
                <a:cs typeface="Arial" panose="020B0604020202020204" pitchFamily="34" charset="0"/>
              </a:rPr>
              <a:t>Analyser et traiter l’information </a:t>
            </a:r>
            <a:r>
              <a:rPr lang="fr-FR" sz="1400" dirty="0">
                <a:latin typeface="Arial" panose="020B0604020202020204" pitchFamily="34" charset="0"/>
                <a:ea typeface="Verdana"/>
                <a:cs typeface="Arial" panose="020B0604020202020204" pitchFamily="34" charset="0"/>
              </a:rPr>
              <a:t>puis l’interpréter: application de méthodologie et de physiologie</a:t>
            </a:r>
          </a:p>
          <a:p>
            <a:pPr marL="542925" lvl="1" indent="-277813" algn="just">
              <a:spcBef>
                <a:spcPts val="300"/>
              </a:spcBef>
              <a:buFont typeface="Wingdings" charset="2"/>
              <a:buChar char="§"/>
              <a:defRPr/>
            </a:pPr>
            <a:r>
              <a:rPr lang="fr-FR" sz="1400" b="1" dirty="0">
                <a:latin typeface="Arial" panose="020B0604020202020204" pitchFamily="34" charset="0"/>
                <a:ea typeface="Verdana"/>
                <a:cs typeface="Arial" panose="020B0604020202020204" pitchFamily="34" charset="0"/>
              </a:rPr>
              <a:t>Développer l’autonomie </a:t>
            </a:r>
            <a:r>
              <a:rPr lang="fr-FR" sz="1400" dirty="0">
                <a:latin typeface="Arial" panose="020B0604020202020204" pitchFamily="34" charset="0"/>
                <a:ea typeface="Verdana"/>
                <a:cs typeface="Arial" panose="020B0604020202020204" pitchFamily="34" charset="0"/>
              </a:rPr>
              <a:t>en sortie et en TD: élaboration de votre projet personnel</a:t>
            </a:r>
          </a:p>
          <a:p>
            <a:pPr marL="542925" lvl="1" indent="-277813" algn="just">
              <a:spcBef>
                <a:spcPts val="300"/>
              </a:spcBef>
              <a:buFont typeface="Wingdings" charset="2"/>
              <a:buChar char="§"/>
              <a:defRPr/>
            </a:pPr>
            <a:r>
              <a:rPr lang="fr-FR" sz="1400" b="1" dirty="0">
                <a:latin typeface="Arial" panose="020B0604020202020204" pitchFamily="34" charset="0"/>
                <a:ea typeface="Verdana"/>
                <a:cs typeface="Arial" panose="020B0604020202020204" pitchFamily="34" charset="0"/>
              </a:rPr>
              <a:t>Développer le travail collaboratif</a:t>
            </a:r>
            <a:r>
              <a:rPr lang="fr-FR" sz="1400" dirty="0">
                <a:latin typeface="Arial" panose="020B0604020202020204" pitchFamily="34" charset="0"/>
                <a:ea typeface="Verdana"/>
                <a:cs typeface="Arial" panose="020B0604020202020204" pitchFamily="34" charset="0"/>
              </a:rPr>
              <a:t>: travail en petit groupe et mise en commun des données pour analyse (organisation, rigueur, partage).</a:t>
            </a:r>
          </a:p>
          <a:p>
            <a:pPr marL="542925" lvl="1" indent="-277813" algn="just">
              <a:spcBef>
                <a:spcPts val="300"/>
              </a:spcBef>
              <a:buFont typeface="Wingdings" charset="2"/>
              <a:buChar char="§"/>
              <a:defRPr/>
            </a:pPr>
            <a:r>
              <a:rPr lang="fr-FR" sz="1400" b="1" dirty="0">
                <a:latin typeface="Arial" panose="020B0604020202020204" pitchFamily="34" charset="0"/>
                <a:ea typeface="Verdana"/>
                <a:cs typeface="Arial" panose="020B0604020202020204" pitchFamily="34" charset="0"/>
              </a:rPr>
              <a:t>Initier à la production scientifique </a:t>
            </a:r>
            <a:r>
              <a:rPr lang="fr-FR" sz="1400" dirty="0">
                <a:latin typeface="Arial" panose="020B0604020202020204" pitchFamily="34" charset="0"/>
                <a:ea typeface="Verdana"/>
                <a:cs typeface="Arial" panose="020B0604020202020204" pitchFamily="34" charset="0"/>
              </a:rPr>
              <a:t>(écriture d’un article scientifique</a:t>
            </a:r>
            <a:r>
              <a:rPr lang="fr-FR" sz="1400" dirty="0" smtClean="0">
                <a:latin typeface="Arial" panose="020B0604020202020204" pitchFamily="34" charset="0"/>
                <a:ea typeface="Verdana"/>
                <a:cs typeface="Arial" panose="020B0604020202020204" pitchFamily="34" charset="0"/>
              </a:rPr>
              <a:t>)</a:t>
            </a:r>
          </a:p>
          <a:p>
            <a:pPr marL="542925" lvl="1" indent="-277813" algn="just">
              <a:spcBef>
                <a:spcPts val="300"/>
              </a:spcBef>
              <a:buFont typeface="Wingdings" charset="2"/>
              <a:buChar char="§"/>
              <a:defRPr/>
            </a:pPr>
            <a:endParaRPr lang="fr-FR" sz="1400" dirty="0">
              <a:solidFill>
                <a:srgbClr val="000000"/>
              </a:solidFill>
              <a:latin typeface="Arial" panose="020B0604020202020204" pitchFamily="34" charset="0"/>
              <a:ea typeface="Verdana"/>
              <a:cs typeface="Arial" panose="020B0604020202020204" pitchFamily="34" charset="0"/>
            </a:endParaRPr>
          </a:p>
        </p:txBody>
      </p:sp>
      <p:sp>
        <p:nvSpPr>
          <p:cNvPr id="5" name="ZoneTexte 4">
            <a:extLst>
              <a:ext uri="{FF2B5EF4-FFF2-40B4-BE49-F238E27FC236}">
                <a16:creationId xmlns:a16="http://schemas.microsoft.com/office/drawing/2014/main" id="{3EBACCF7-05A6-7E42-9D28-685594C6156B}"/>
              </a:ext>
            </a:extLst>
          </p:cNvPr>
          <p:cNvSpPr txBox="1"/>
          <p:nvPr/>
        </p:nvSpPr>
        <p:spPr>
          <a:xfrm>
            <a:off x="4941276" y="3086767"/>
            <a:ext cx="4135100" cy="3339134"/>
          </a:xfrm>
          <a:prstGeom prst="rect">
            <a:avLst/>
          </a:prstGeom>
          <a:noFill/>
          <a:ln w="19050">
            <a:noFill/>
          </a:ln>
        </p:spPr>
        <p:txBody>
          <a:bodyPr wrap="square" rtlCol="0">
            <a:noAutofit/>
          </a:bodyPr>
          <a:lstStyle/>
          <a:p>
            <a:pPr marL="257175" lvl="1" indent="-257175">
              <a:buFont typeface="Arial" charset="0"/>
              <a:buChar char="•"/>
            </a:pPr>
            <a:r>
              <a:rPr lang="fr-FR" sz="1400" b="1" i="1" dirty="0">
                <a:latin typeface="Arial" panose="020B0604020202020204" pitchFamily="34" charset="0"/>
                <a:ea typeface="Verdana"/>
                <a:cs typeface="Arial" panose="020B0604020202020204" pitchFamily="34" charset="0"/>
              </a:rPr>
              <a:t>Cours théoriques</a:t>
            </a:r>
            <a:r>
              <a:rPr lang="fr-FR" sz="1400" i="1" dirty="0">
                <a:latin typeface="Arial" panose="020B0604020202020204" pitchFamily="34" charset="0"/>
                <a:ea typeface="Verdana"/>
                <a:cs typeface="Arial" panose="020B0604020202020204" pitchFamily="34" charset="0"/>
              </a:rPr>
              <a:t>: </a:t>
            </a:r>
            <a:r>
              <a:rPr lang="fr-FR" sz="1400" dirty="0">
                <a:latin typeface="Arial" panose="020B0604020202020204" pitchFamily="34" charset="0"/>
                <a:ea typeface="Verdana"/>
                <a:cs typeface="Arial" panose="020B0604020202020204" pitchFamily="34" charset="0"/>
              </a:rPr>
              <a:t>Initiation à la génération de signaux physiologiques (Mesure, 6h) et Physiologie de l’effort (6h)</a:t>
            </a:r>
          </a:p>
          <a:p>
            <a:pPr marL="257175" lvl="1" indent="-257175">
              <a:buFont typeface="Arial" charset="0"/>
              <a:buChar char="•"/>
            </a:pPr>
            <a:endParaRPr lang="fr-FR" sz="1400" i="1" dirty="0">
              <a:latin typeface="Arial" panose="020B0604020202020204" pitchFamily="34" charset="0"/>
              <a:ea typeface="Verdana"/>
              <a:cs typeface="Arial" panose="020B0604020202020204" pitchFamily="34" charset="0"/>
            </a:endParaRPr>
          </a:p>
          <a:p>
            <a:pPr marL="257175" lvl="1" indent="-257175">
              <a:buFont typeface="Arial" charset="0"/>
              <a:buChar char="•"/>
            </a:pPr>
            <a:r>
              <a:rPr lang="fr-FR" sz="1400" b="1" i="1" dirty="0">
                <a:latin typeface="Arial" panose="020B0604020202020204" pitchFamily="34" charset="0"/>
                <a:cs typeface="Arial" panose="020B0604020202020204" pitchFamily="34" charset="0"/>
              </a:rPr>
              <a:t>Sorties terrain en alternance</a:t>
            </a:r>
            <a:r>
              <a:rPr lang="fr-FR" sz="1400" i="1" dirty="0">
                <a:latin typeface="Arial" panose="020B0604020202020204" pitchFamily="34" charset="0"/>
                <a:cs typeface="Arial" panose="020B0604020202020204" pitchFamily="34" charset="0"/>
              </a:rPr>
              <a:t>: </a:t>
            </a:r>
          </a:p>
          <a:p>
            <a:pPr marL="300038" lvl="2" algn="just"/>
            <a:r>
              <a:rPr lang="fr-FR" sz="1400" dirty="0" smtClean="0">
                <a:latin typeface="Arial" panose="020B0604020202020204" pitchFamily="34" charset="0"/>
                <a:cs typeface="Arial" panose="020B0604020202020204" pitchFamily="34" charset="0"/>
              </a:rPr>
              <a:t>Acquisitions </a:t>
            </a:r>
            <a:r>
              <a:rPr lang="fr-FR" sz="1400" dirty="0">
                <a:latin typeface="Arial" panose="020B0604020202020204" pitchFamily="34" charset="0"/>
                <a:cs typeface="Arial" panose="020B0604020202020204" pitchFamily="34" charset="0"/>
              </a:rPr>
              <a:t>sur le terrain de la fréquence cardiaque au cours d’activités physiques différentes : 3 sorties terrains en support des TD</a:t>
            </a:r>
          </a:p>
          <a:p>
            <a:pPr marL="257175" lvl="1" indent="-257175">
              <a:buFont typeface="Arial" charset="0"/>
              <a:buChar char="•"/>
            </a:pPr>
            <a:endParaRPr lang="fr-FR" sz="1400" i="1" dirty="0">
              <a:latin typeface="Arial" panose="020B0604020202020204" pitchFamily="34" charset="0"/>
              <a:ea typeface="Verdana"/>
              <a:cs typeface="Arial" panose="020B0604020202020204" pitchFamily="34" charset="0"/>
            </a:endParaRPr>
          </a:p>
          <a:p>
            <a:pPr marL="266700" lvl="2" indent="-266700">
              <a:buFont typeface="Arial"/>
              <a:buChar char="•"/>
            </a:pPr>
            <a:r>
              <a:rPr lang="fr-FR" sz="1400" i="1" dirty="0">
                <a:latin typeface="Arial" panose="020B0604020202020204" pitchFamily="34" charset="0"/>
                <a:cs typeface="Arial" panose="020B0604020202020204" pitchFamily="34" charset="0"/>
              </a:rPr>
              <a:t>TD : </a:t>
            </a:r>
            <a:r>
              <a:rPr lang="fr-FR" sz="1400" dirty="0">
                <a:latin typeface="Arial" panose="020B0604020202020204" pitchFamily="34" charset="0"/>
                <a:cs typeface="Arial" panose="020B0604020202020204" pitchFamily="34" charset="0"/>
              </a:rPr>
              <a:t>Traitement et analyse des données en salle informatique + évaluation (20 h) </a:t>
            </a:r>
          </a:p>
        </p:txBody>
      </p:sp>
      <p:sp>
        <p:nvSpPr>
          <p:cNvPr id="10" name="ZoneTexte 7"/>
          <p:cNvSpPr txBox="1">
            <a:spLocks noChangeArrowheads="1"/>
          </p:cNvSpPr>
          <p:nvPr/>
        </p:nvSpPr>
        <p:spPr bwMode="auto">
          <a:xfrm>
            <a:off x="-67624" y="5991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Ins="36000">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Mesures expérimentales et physiologie de l’effort </a:t>
            </a:r>
          </a:p>
        </p:txBody>
      </p:sp>
      <p:sp>
        <p:nvSpPr>
          <p:cNvPr id="6" name="Espace réservé du pied de page 5"/>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32913" y="2491091"/>
            <a:ext cx="8843463" cy="3801041"/>
          </a:xfrm>
          <a:prstGeom prst="rect">
            <a:avLst/>
          </a:prstGeom>
          <a:ln w="19050">
            <a:solidFill>
              <a:srgbClr val="FF6600"/>
            </a:solidFill>
          </a:ln>
        </p:spPr>
        <p:txBody>
          <a:bodyPr wrap="square">
            <a:spAutoFit/>
          </a:bodyPr>
          <a:lstStyle/>
          <a:p>
            <a:pPr marL="85725">
              <a:spcBef>
                <a:spcPts val="600"/>
              </a:spcBef>
              <a:tabLst>
                <a:tab pos="2782888" algn="l"/>
                <a:tab pos="4929188" algn="l"/>
              </a:tabLst>
            </a:pPr>
            <a:r>
              <a:rPr lang="fr-FR" sz="1600" b="1" dirty="0">
                <a:solidFill>
                  <a:srgbClr val="0070C0"/>
                </a:solidFill>
                <a:latin typeface="Arial" panose="020B0604020202020204" pitchFamily="34" charset="0"/>
                <a:cs typeface="Arial" panose="020B0604020202020204" pitchFamily="34" charset="0"/>
              </a:rPr>
              <a:t>Objectif </a:t>
            </a:r>
            <a:r>
              <a:rPr lang="fr-FR" sz="1600" b="1" dirty="0" smtClean="0">
                <a:solidFill>
                  <a:srgbClr val="0070C0"/>
                </a:solidFill>
                <a:latin typeface="Arial" panose="020B0604020202020204" pitchFamily="34" charset="0"/>
                <a:cs typeface="Arial" panose="020B0604020202020204" pitchFamily="34" charset="0"/>
              </a:rPr>
              <a:t>pédagogique </a:t>
            </a:r>
            <a:r>
              <a:rPr lang="fr-FR" sz="1600" b="1" dirty="0">
                <a:solidFill>
                  <a:srgbClr val="0070C0"/>
                </a:solidFill>
                <a:latin typeface="Arial" panose="020B0604020202020204" pitchFamily="34" charset="0"/>
                <a:cs typeface="Arial" panose="020B0604020202020204" pitchFamily="34" charset="0"/>
              </a:rPr>
              <a:t>: </a:t>
            </a:r>
            <a:r>
              <a:rPr lang="fr-FR" sz="1400" dirty="0">
                <a:latin typeface="Arial" panose="020B0604020202020204" pitchFamily="34" charset="0"/>
                <a:ea typeface="Verdana"/>
                <a:cs typeface="Arial" panose="020B0604020202020204" pitchFamily="34" charset="0"/>
              </a:rPr>
              <a:t>Mettre en </a:t>
            </a:r>
            <a:r>
              <a:rPr lang="fr-FR" sz="1400" b="1" dirty="0">
                <a:latin typeface="Arial" panose="020B0604020202020204" pitchFamily="34" charset="0"/>
                <a:ea typeface="Verdana"/>
                <a:cs typeface="Arial" panose="020B0604020202020204" pitchFamily="34" charset="0"/>
              </a:rPr>
              <a:t>pratique </a:t>
            </a:r>
            <a:r>
              <a:rPr lang="fr-FR" sz="1400" dirty="0">
                <a:latin typeface="Arial" panose="020B0604020202020204" pitchFamily="34" charset="0"/>
                <a:ea typeface="Verdana"/>
                <a:cs typeface="Arial" panose="020B0604020202020204" pitchFamily="34" charset="0"/>
              </a:rPr>
              <a:t>les apprentissages </a:t>
            </a:r>
            <a:r>
              <a:rPr lang="fr-FR" sz="1400" b="1" dirty="0">
                <a:latin typeface="Arial" panose="020B0604020202020204" pitchFamily="34" charset="0"/>
                <a:ea typeface="Verdana"/>
                <a:cs typeface="Arial" panose="020B0604020202020204" pitchFamily="34" charset="0"/>
              </a:rPr>
              <a:t>théoriques</a:t>
            </a:r>
            <a:r>
              <a:rPr lang="fr-FR" sz="1400" dirty="0">
                <a:latin typeface="Arial" panose="020B0604020202020204" pitchFamily="34" charset="0"/>
                <a:ea typeface="Verdana"/>
                <a:cs typeface="Arial" panose="020B0604020202020204" pitchFamily="34" charset="0"/>
              </a:rPr>
              <a:t> et méthodologiques en s’appuyant sur des épreuves de terrain </a:t>
            </a:r>
            <a:r>
              <a:rPr lang="fr-FR" sz="1400" b="1" dirty="0">
                <a:latin typeface="Arial" panose="020B0604020202020204" pitchFamily="34" charset="0"/>
                <a:ea typeface="Verdana"/>
                <a:cs typeface="Arial" panose="020B0604020202020204" pitchFamily="34" charset="0"/>
              </a:rPr>
              <a:t>dont les étudiants sont les </a:t>
            </a:r>
            <a:r>
              <a:rPr lang="fr-FR" sz="1400" b="1" dirty="0" smtClean="0">
                <a:latin typeface="Arial" panose="020B0604020202020204" pitchFamily="34" charset="0"/>
                <a:ea typeface="Verdana"/>
                <a:cs typeface="Arial" panose="020B0604020202020204" pitchFamily="34" charset="0"/>
              </a:rPr>
              <a:t>acteurs</a:t>
            </a: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smtClean="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smtClean="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smtClean="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smtClean="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smtClean="0">
              <a:latin typeface="Arial" panose="020B0604020202020204" pitchFamily="34" charset="0"/>
              <a:ea typeface="Verdana"/>
              <a:cs typeface="Arial" panose="020B0604020202020204" pitchFamily="34" charset="0"/>
            </a:endParaRPr>
          </a:p>
          <a:p>
            <a:pPr marL="450850">
              <a:spcBef>
                <a:spcPts val="600"/>
              </a:spcBef>
              <a:tabLst>
                <a:tab pos="2782888" algn="l"/>
                <a:tab pos="4929188" algn="l"/>
              </a:tabLst>
            </a:pPr>
            <a:endParaRPr lang="fr-FR" sz="1400" b="1" dirty="0">
              <a:latin typeface="Arial" panose="020B0604020202020204" pitchFamily="34" charset="0"/>
              <a:ea typeface="Verdana"/>
              <a:cs typeface="Arial" panose="020B0604020202020204" pitchFamily="34" charset="0"/>
            </a:endParaRPr>
          </a:p>
        </p:txBody>
      </p:sp>
      <p:sp>
        <p:nvSpPr>
          <p:cNvPr id="9" name="ZoneTexte 8"/>
          <p:cNvSpPr txBox="1"/>
          <p:nvPr/>
        </p:nvSpPr>
        <p:spPr>
          <a:xfrm>
            <a:off x="6552564" y="1393259"/>
            <a:ext cx="929806" cy="276999"/>
          </a:xfrm>
          <a:prstGeom prst="rect">
            <a:avLst/>
          </a:prstGeom>
          <a:noFill/>
        </p:spPr>
        <p:txBody>
          <a:bodyPr wrap="none" rtlCol="0">
            <a:spAutoFit/>
          </a:bodyPr>
          <a:lstStyle/>
          <a:p>
            <a:r>
              <a:rPr lang="fr-FR" sz="1200" dirty="0"/>
              <a:t>Coronavirus</a:t>
            </a:r>
          </a:p>
        </p:txBody>
      </p:sp>
      <p:sp>
        <p:nvSpPr>
          <p:cNvPr id="11" name="Rectangle 10"/>
          <p:cNvSpPr/>
          <p:nvPr/>
        </p:nvSpPr>
        <p:spPr>
          <a:xfrm>
            <a:off x="3030073" y="732094"/>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20978" y="732094"/>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11883" y="732094"/>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5402788" y="732094"/>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028795" y="106089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3820803" y="106089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4612811" y="106089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3025797" y="138741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2239168" y="73209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ZoneTexte 19"/>
          <p:cNvSpPr txBox="1"/>
          <p:nvPr/>
        </p:nvSpPr>
        <p:spPr>
          <a:xfrm>
            <a:off x="898875" y="673428"/>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2230854" y="106089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891087" y="1002229"/>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23" name="ZoneTexte 22"/>
          <p:cNvSpPr txBox="1"/>
          <p:nvPr/>
        </p:nvSpPr>
        <p:spPr>
          <a:xfrm>
            <a:off x="888796" y="1324622"/>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4" name="Rectangle 23"/>
          <p:cNvSpPr/>
          <p:nvPr/>
        </p:nvSpPr>
        <p:spPr>
          <a:xfrm>
            <a:off x="2236169" y="138741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6602666" y="732816"/>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6543402" y="718415"/>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7" name="Rectangle 26"/>
          <p:cNvSpPr/>
          <p:nvPr/>
        </p:nvSpPr>
        <p:spPr>
          <a:xfrm>
            <a:off x="7065946" y="1186168"/>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ZoneTexte 27"/>
          <p:cNvSpPr txBox="1"/>
          <p:nvPr/>
        </p:nvSpPr>
        <p:spPr>
          <a:xfrm>
            <a:off x="2178115" y="1047492"/>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9" name="ZoneTexte 28"/>
          <p:cNvSpPr txBox="1"/>
          <p:nvPr/>
        </p:nvSpPr>
        <p:spPr>
          <a:xfrm>
            <a:off x="2214262" y="712190"/>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30" name="ZoneTexte 29"/>
          <p:cNvSpPr txBox="1"/>
          <p:nvPr/>
        </p:nvSpPr>
        <p:spPr>
          <a:xfrm>
            <a:off x="2178115" y="1374915"/>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31" name="Rectangle 30"/>
          <p:cNvSpPr/>
          <p:nvPr/>
        </p:nvSpPr>
        <p:spPr>
          <a:xfrm>
            <a:off x="6600806" y="1185288"/>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2" name="Rectangle 31"/>
          <p:cNvSpPr/>
          <p:nvPr/>
        </p:nvSpPr>
        <p:spPr>
          <a:xfrm>
            <a:off x="6597717" y="1207088"/>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3" name="Rectangle 32"/>
          <p:cNvSpPr/>
          <p:nvPr/>
        </p:nvSpPr>
        <p:spPr>
          <a:xfrm>
            <a:off x="7572671" y="844586"/>
            <a:ext cx="1200954" cy="646331"/>
          </a:xfrm>
          <a:prstGeom prst="rect">
            <a:avLst/>
          </a:prstGeom>
        </p:spPr>
        <p:txBody>
          <a:bodyPr wrap="square">
            <a:spAutoFit/>
          </a:bodyPr>
          <a:lstStyle/>
          <a:p>
            <a:pPr algn="ctr"/>
            <a:r>
              <a:rPr lang="fr-FR" altLang="fr-FR" dirty="0" smtClean="0"/>
              <a:t>Jeudi  après-midi</a:t>
            </a:r>
            <a:endParaRPr lang="fr-FR" dirty="0"/>
          </a:p>
        </p:txBody>
      </p:sp>
      <p:sp>
        <p:nvSpPr>
          <p:cNvPr id="34" name="Rectangle 33"/>
          <p:cNvSpPr/>
          <p:nvPr/>
        </p:nvSpPr>
        <p:spPr>
          <a:xfrm>
            <a:off x="-67624" y="2020966"/>
            <a:ext cx="8962845" cy="276999"/>
          </a:xfrm>
          <a:prstGeom prst="rect">
            <a:avLst/>
          </a:prstGeom>
        </p:spPr>
        <p:txBody>
          <a:bodyPr wrap="square" lIns="0" tIns="0" bIns="0">
            <a:spAutoFit/>
          </a:bodyPr>
          <a:lstStyle/>
          <a:p>
            <a:pPr marL="450850">
              <a:spcBef>
                <a:spcPts val="600"/>
              </a:spcBef>
              <a:tabLst>
                <a:tab pos="2782888" algn="l"/>
                <a:tab pos="4929188"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Pascale </a:t>
            </a:r>
            <a:r>
              <a:rPr lang="fr-FR" altLang="fr-FR" dirty="0" err="1">
                <a:latin typeface="Arial" panose="020B0604020202020204" pitchFamily="34" charset="0"/>
                <a:cs typeface="Arial" panose="020B0604020202020204" pitchFamily="34" charset="0"/>
              </a:rPr>
              <a:t>Calabrese</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sz="1600" dirty="0" smtClean="0">
                <a:latin typeface="Arial" panose="020B0604020202020204" pitchFamily="34" charset="0"/>
                <a:cs typeface="Arial" panose="020B0604020202020204" pitchFamily="34" charset="0"/>
                <a:hlinkClick r:id="rId3"/>
              </a:rPr>
              <a:t>Pascale.Calabrese@univ-grenoble-alpes.fr</a:t>
            </a:r>
            <a:r>
              <a:rPr lang="fr-FR" sz="1600" dirty="0" smtClean="0">
                <a:latin typeface="Arial" panose="020B0604020202020204" pitchFamily="34" charset="0"/>
                <a:cs typeface="Arial" panose="020B0604020202020204" pitchFamily="34" charset="0"/>
              </a:rPr>
              <a:t>)</a:t>
            </a:r>
            <a:endParaRPr lang="fr-FR" sz="2000" dirty="0">
              <a:latin typeface="Arial" panose="020B0604020202020204" pitchFamily="34" charset="0"/>
              <a:cs typeface="Arial" panose="020B0604020202020204" pitchFamily="34" charset="0"/>
            </a:endParaRPr>
          </a:p>
        </p:txBody>
      </p:sp>
      <p:sp>
        <p:nvSpPr>
          <p:cNvPr id="35" name="Rectangle 34"/>
          <p:cNvSpPr/>
          <p:nvPr/>
        </p:nvSpPr>
        <p:spPr>
          <a:xfrm>
            <a:off x="3926945" y="1393238"/>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Arial" panose="020B0604020202020204" pitchFamily="34" charset="0"/>
                <a:cs typeface="Arial" panose="020B0604020202020204" pitchFamily="34" charset="0"/>
              </a:rPr>
              <a:t>4eA kiné</a:t>
            </a:r>
            <a:endParaRPr lang="fr-FR"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1979" y="2953265"/>
            <a:ext cx="7920680" cy="769441"/>
          </a:xfrm>
          <a:prstGeom prst="rect">
            <a:avLst/>
          </a:prstGeom>
        </p:spPr>
        <p:txBody>
          <a:bodyPr wrap="square">
            <a:spAutoFit/>
          </a:bodyPr>
          <a:lstStyle/>
          <a:p>
            <a:pPr algn="ctr"/>
            <a:r>
              <a:rPr lang="fr-FR" sz="4400" dirty="0"/>
              <a:t>UE à 6 ECTS</a:t>
            </a:r>
          </a:p>
        </p:txBody>
      </p:sp>
      <p:sp>
        <p:nvSpPr>
          <p:cNvPr id="4" name="Espace réservé du pied de page 3"/>
          <p:cNvSpPr>
            <a:spLocks noGrp="1"/>
          </p:cNvSpPr>
          <p:nvPr>
            <p:ph type="ftr" sz="quarter" idx="11"/>
          </p:nvPr>
        </p:nvSpPr>
        <p:spPr>
          <a:xfrm>
            <a:off x="3028949" y="6356351"/>
            <a:ext cx="3839442" cy="365125"/>
          </a:xfrm>
        </p:spPr>
        <p:txBody>
          <a:bodyPr/>
          <a:lstStyle/>
          <a:p>
            <a:r>
              <a:rPr lang="fr-FR" dirty="0"/>
              <a:t>Année universitaire 2022-2023 </a:t>
            </a:r>
          </a:p>
          <a:p>
            <a:r>
              <a:rPr lang="fr-FR" dirty="0"/>
              <a:t>Université Grenoble Alpes – Tous droits réservés</a:t>
            </a:r>
          </a:p>
        </p:txBody>
      </p:sp>
      <p:pic>
        <p:nvPicPr>
          <p:cNvPr id="5" name="Image 4" descr="\\ad.u-ga.fr\home\l\lambemar\Bureau\index.png"/>
          <p:cNvPicPr/>
          <p:nvPr/>
        </p:nvPicPr>
        <p:blipFill>
          <a:blip r:embed="rId3">
            <a:extLst>
              <a:ext uri="{28A0092B-C50C-407E-A947-70E740481C1C}">
                <a14:useLocalDpi xmlns:a14="http://schemas.microsoft.com/office/drawing/2010/main" val="0"/>
              </a:ext>
            </a:extLst>
          </a:blip>
          <a:srcRect/>
          <a:stretch>
            <a:fillRect/>
          </a:stretch>
        </p:blipFill>
        <p:spPr bwMode="auto">
          <a:xfrm>
            <a:off x="0" y="301539"/>
            <a:ext cx="3147060" cy="1460500"/>
          </a:xfrm>
          <a:prstGeom prst="rect">
            <a:avLst/>
          </a:prstGeom>
          <a:noFill/>
          <a:ln>
            <a:noFill/>
          </a:ln>
        </p:spPr>
      </p:pic>
    </p:spTree>
    <p:extLst>
      <p:ext uri="{BB962C8B-B14F-4D97-AF65-F5344CB8AC3E}">
        <p14:creationId xmlns:p14="http://schemas.microsoft.com/office/powerpoint/2010/main" val="1876666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0" y="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De la cancérologie </a:t>
            </a:r>
            <a:r>
              <a:rPr lang="fr-FR" altLang="fr-FR" sz="2800" b="1" dirty="0" smtClean="0">
                <a:solidFill>
                  <a:srgbClr val="0070C0"/>
                </a:solidFill>
              </a:rPr>
              <a:t>expérimentale</a:t>
            </a:r>
            <a:br>
              <a:rPr lang="fr-FR" altLang="fr-FR" sz="2800" b="1" dirty="0" smtClean="0">
                <a:solidFill>
                  <a:srgbClr val="0070C0"/>
                </a:solidFill>
              </a:rPr>
            </a:br>
            <a:r>
              <a:rPr lang="fr-FR" altLang="fr-FR" sz="2800" b="1" dirty="0" smtClean="0">
                <a:solidFill>
                  <a:srgbClr val="0070C0"/>
                </a:solidFill>
              </a:rPr>
              <a:t>à </a:t>
            </a:r>
            <a:r>
              <a:rPr lang="fr-FR" altLang="fr-FR" sz="2800" b="1" dirty="0">
                <a:solidFill>
                  <a:srgbClr val="0070C0"/>
                </a:solidFill>
              </a:rPr>
              <a:t>la pratique </a:t>
            </a:r>
            <a:r>
              <a:rPr lang="fr-FR" altLang="fr-FR" sz="2800" b="1" dirty="0" smtClean="0">
                <a:solidFill>
                  <a:srgbClr val="0070C0"/>
                </a:solidFill>
              </a:rPr>
              <a:t>clinique</a:t>
            </a:r>
            <a:endParaRPr lang="fr-FR" altLang="fr-FR" sz="2800" b="1" dirty="0">
              <a:solidFill>
                <a:srgbClr val="0070C0"/>
              </a:solidFill>
            </a:endParaRPr>
          </a:p>
        </p:txBody>
      </p:sp>
      <p:sp>
        <p:nvSpPr>
          <p:cNvPr id="5" name="Espace réservé du pied de page 4"/>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28630" y="3022476"/>
            <a:ext cx="8532086" cy="2700739"/>
          </a:xfrm>
          <a:prstGeom prst="rect">
            <a:avLst/>
          </a:prstGeom>
          <a:ln w="19050">
            <a:solidFill>
              <a:srgbClr val="FF6600"/>
            </a:solidFill>
          </a:ln>
        </p:spPr>
        <p:txBody>
          <a:bodyPr wrap="square">
            <a:spAutoFit/>
          </a:bodyPr>
          <a:lstStyle/>
          <a:p>
            <a:pPr marL="542925">
              <a:spcBef>
                <a:spcPts val="600"/>
              </a:spcBef>
              <a:tabLst>
                <a:tab pos="2690813" algn="l"/>
              </a:tabLst>
            </a:pPr>
            <a:r>
              <a:rPr lang="fr-FR" sz="1600" b="1" dirty="0" smtClean="0">
                <a:solidFill>
                  <a:srgbClr val="0070C0"/>
                </a:solidFill>
                <a:latin typeface="Arial" panose="020B0604020202020204" pitchFamily="34" charset="0"/>
                <a:cs typeface="Arial" panose="020B0604020202020204" pitchFamily="34" charset="0"/>
              </a:rPr>
              <a:t>Objectif </a:t>
            </a:r>
            <a:r>
              <a:rPr lang="fr-FR" sz="1600" b="1" dirty="0">
                <a:solidFill>
                  <a:srgbClr val="0070C0"/>
                </a:solidFill>
                <a:latin typeface="Arial" panose="020B0604020202020204" pitchFamily="34" charset="0"/>
                <a:cs typeface="Arial" panose="020B0604020202020204" pitchFamily="34" charset="0"/>
              </a:rPr>
              <a:t>pédagogique :</a:t>
            </a:r>
          </a:p>
          <a:p>
            <a:pPr marL="901700" indent="0">
              <a:spcBef>
                <a:spcPts val="300"/>
              </a:spcBef>
              <a:buNone/>
            </a:pPr>
            <a:r>
              <a:rPr lang="fr-FR" altLang="fr-FR" sz="1400" dirty="0">
                <a:latin typeface="Arial" panose="020B0604020202020204" pitchFamily="34" charset="0"/>
                <a:cs typeface="Arial" panose="020B0604020202020204" pitchFamily="34" charset="0"/>
              </a:rPr>
              <a:t>Acquérir les connaissances fondamentales nécessaires à la compréhension des bases de la prise en charge des patients</a:t>
            </a:r>
            <a:endParaRPr lang="fr-FR" sz="1400" dirty="0">
              <a:latin typeface="Arial" panose="020B0604020202020204" pitchFamily="34" charset="0"/>
              <a:cs typeface="Arial" panose="020B0604020202020204" pitchFamily="34" charset="0"/>
            </a:endParaRPr>
          </a:p>
          <a:p>
            <a:pPr marL="542925" indent="0">
              <a:spcBef>
                <a:spcPts val="600"/>
              </a:spcBef>
              <a:buNone/>
            </a:pPr>
            <a:r>
              <a:rPr lang="fr-FR" altLang="fr-FR" sz="1600" b="1" dirty="0">
                <a:solidFill>
                  <a:srgbClr val="0070C0"/>
                </a:solidFill>
                <a:latin typeface="Arial" panose="020B0604020202020204" pitchFamily="34" charset="0"/>
                <a:cs typeface="Arial" panose="020B0604020202020204" pitchFamily="34" charset="0"/>
              </a:rPr>
              <a:t>Enseignement :</a:t>
            </a:r>
          </a:p>
          <a:p>
            <a:pPr marL="542925" indent="0">
              <a:spcBef>
                <a:spcPts val="600"/>
              </a:spcBef>
              <a:buNone/>
            </a:pPr>
            <a:r>
              <a:rPr lang="fr-FR" altLang="fr-FR" sz="1600" b="1" dirty="0">
                <a:solidFill>
                  <a:srgbClr val="0070C0"/>
                </a:solidFill>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- 4 cours introductifs (épidémiologie, étiologie, génétique, mécanismes cellulaires et moléculaires généraux).</a:t>
            </a:r>
          </a:p>
          <a:p>
            <a:pPr marL="542925" indent="0">
              <a:spcBef>
                <a:spcPts val="600"/>
              </a:spcBef>
              <a:buNone/>
            </a:pPr>
            <a:r>
              <a:rPr lang="fr-FR" altLang="fr-FR" sz="1400" dirty="0">
                <a:latin typeface="Arial" panose="020B0604020202020204" pitchFamily="34" charset="0"/>
                <a:cs typeface="Arial" panose="020B0604020202020204" pitchFamily="34" charset="0"/>
              </a:rPr>
              <a:t>	- Travail en groupe sur une stratégie thérapeutique appliquée à un cancer</a:t>
            </a:r>
          </a:p>
          <a:p>
            <a:pPr marL="542925" indent="0">
              <a:spcBef>
                <a:spcPts val="0"/>
              </a:spcBef>
              <a:buNone/>
            </a:pPr>
            <a:r>
              <a:rPr lang="fr-FR" altLang="fr-FR" sz="1400" dirty="0">
                <a:latin typeface="Arial" panose="020B0604020202020204" pitchFamily="34" charset="0"/>
                <a:cs typeface="Arial" panose="020B0604020202020204" pitchFamily="34" charset="0"/>
              </a:rPr>
              <a:t>	- Evaluation du travail de </a:t>
            </a:r>
            <a:r>
              <a:rPr lang="fr-FR" altLang="fr-FR" sz="1400" dirty="0" smtClean="0">
                <a:latin typeface="Arial" panose="020B0604020202020204" pitchFamily="34" charset="0"/>
                <a:cs typeface="Arial" panose="020B0604020202020204" pitchFamily="34" charset="0"/>
              </a:rPr>
              <a:t>groupe </a:t>
            </a:r>
            <a:r>
              <a:rPr lang="fr-FR" altLang="fr-FR" sz="1400" dirty="0">
                <a:latin typeface="Arial" panose="020B0604020202020204" pitchFamily="34" charset="0"/>
                <a:cs typeface="Arial" panose="020B0604020202020204" pitchFamily="34" charset="0"/>
              </a:rPr>
              <a:t>(1 heure oral)</a:t>
            </a:r>
          </a:p>
          <a:p>
            <a:pPr marL="542925" indent="0">
              <a:spcBef>
                <a:spcPts val="0"/>
              </a:spcBef>
              <a:buNone/>
            </a:pPr>
            <a:r>
              <a:rPr lang="fr-FR" altLang="fr-FR" sz="1400" dirty="0">
                <a:latin typeface="Arial" panose="020B0604020202020204" pitchFamily="34" charset="0"/>
                <a:cs typeface="Arial" panose="020B0604020202020204" pitchFamily="34" charset="0"/>
              </a:rPr>
              <a:t>	- CC </a:t>
            </a:r>
          </a:p>
          <a:p>
            <a:pPr marL="542925" indent="0">
              <a:spcBef>
                <a:spcPts val="0"/>
              </a:spcBef>
              <a:buNone/>
            </a:pPr>
            <a:r>
              <a:rPr lang="fr-FR" altLang="fr-FR" sz="1600" dirty="0">
                <a:latin typeface="Arial" panose="020B0604020202020204" pitchFamily="34" charset="0"/>
                <a:cs typeface="Arial" panose="020B0604020202020204" pitchFamily="34" charset="0"/>
              </a:rPr>
              <a:t>	</a:t>
            </a:r>
          </a:p>
        </p:txBody>
      </p:sp>
      <p:sp>
        <p:nvSpPr>
          <p:cNvPr id="6" name="ZoneTexte 5"/>
          <p:cNvSpPr txBox="1"/>
          <p:nvPr/>
        </p:nvSpPr>
        <p:spPr>
          <a:xfrm>
            <a:off x="6518059" y="1673938"/>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2995568" y="1012773"/>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786473" y="1012773"/>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577378" y="1012773"/>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368283" y="1012773"/>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2994290" y="134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786298" y="134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578306" y="134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991292" y="1668093"/>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204663" y="1012773"/>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864370" y="954107"/>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196349" y="134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856582" y="1282908"/>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854291" y="1605301"/>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201664" y="1668093"/>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568161" y="1013495"/>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508897" y="999094"/>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031441" y="1466847"/>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143610" y="1328171"/>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179757" y="992869"/>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143610" y="1655594"/>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566301" y="1465967"/>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563212" y="1487767"/>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538166" y="1125265"/>
            <a:ext cx="1200954" cy="646331"/>
          </a:xfrm>
          <a:prstGeom prst="rect">
            <a:avLst/>
          </a:prstGeom>
        </p:spPr>
        <p:txBody>
          <a:bodyPr wrap="square">
            <a:spAutoFit/>
          </a:bodyPr>
          <a:lstStyle/>
          <a:p>
            <a:pPr algn="ctr"/>
            <a:r>
              <a:rPr lang="fr-FR" altLang="fr-FR" dirty="0" smtClean="0"/>
              <a:t>Vendredi  après-midi</a:t>
            </a:r>
            <a:endParaRPr lang="fr-FR" dirty="0"/>
          </a:p>
        </p:txBody>
      </p:sp>
      <p:sp>
        <p:nvSpPr>
          <p:cNvPr id="30" name="Rectangle 29"/>
          <p:cNvSpPr/>
          <p:nvPr/>
        </p:nvSpPr>
        <p:spPr>
          <a:xfrm>
            <a:off x="-102129" y="2301645"/>
            <a:ext cx="8962845" cy="553998"/>
          </a:xfrm>
          <a:prstGeom prst="rect">
            <a:avLst/>
          </a:prstGeom>
        </p:spPr>
        <p:txBody>
          <a:bodyPr wrap="square" lIns="0" tIns="0" bIns="0">
            <a:spAutoFit/>
          </a:bodyPr>
          <a:lstStyle/>
          <a:p>
            <a:pPr marL="542925">
              <a:spcBef>
                <a:spcPts val="600"/>
              </a:spcBef>
              <a:tabLst>
                <a:tab pos="2690813" algn="l"/>
              </a:tabLst>
            </a:pPr>
            <a:r>
              <a:rPr lang="fr-FR" altLang="fr-FR" b="1" dirty="0" smtClean="0">
                <a:solidFill>
                  <a:srgbClr val="0070C0"/>
                </a:solidFill>
                <a:latin typeface="Arial" panose="020B0604020202020204" pitchFamily="34" charset="0"/>
                <a:cs typeface="Arial" panose="020B0604020202020204" pitchFamily="34" charset="0"/>
              </a:rPr>
              <a:t>Responsables </a:t>
            </a:r>
            <a:r>
              <a:rPr lang="fr-FR" altLang="fr-FR" b="1" dirty="0">
                <a:solidFill>
                  <a:srgbClr val="0070C0"/>
                </a:solidFill>
                <a:latin typeface="Arial" panose="020B0604020202020204" pitchFamily="34" charset="0"/>
                <a:cs typeface="Arial" panose="020B0604020202020204" pitchFamily="34" charset="0"/>
              </a:rPr>
              <a:t>: </a:t>
            </a:r>
            <a:r>
              <a:rPr lang="fr-FR" altLang="fr-FR" b="1" dirty="0" smtClean="0">
                <a:solidFill>
                  <a:srgbClr val="0070C0"/>
                </a:solidFill>
                <a:latin typeface="Arial" panose="020B0604020202020204" pitchFamily="34" charset="0"/>
                <a:cs typeface="Arial" panose="020B0604020202020204" pitchFamily="34" charset="0"/>
              </a:rPr>
              <a:t>	</a:t>
            </a:r>
            <a:r>
              <a:rPr lang="fr-FR" altLang="fr-FR" dirty="0" smtClean="0">
                <a:latin typeface="Arial" panose="020B0604020202020204" pitchFamily="34" charset="0"/>
                <a:cs typeface="Arial" panose="020B0604020202020204" pitchFamily="34" charset="0"/>
              </a:rPr>
              <a:t>Marie </a:t>
            </a:r>
            <a:r>
              <a:rPr lang="fr-FR" altLang="fr-FR" dirty="0">
                <a:latin typeface="Arial" panose="020B0604020202020204" pitchFamily="34" charset="0"/>
                <a:cs typeface="Arial" panose="020B0604020202020204" pitchFamily="34" charset="0"/>
              </a:rPr>
              <a:t>Bidart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MBidart@chu-grenoble.fr</a:t>
            </a:r>
            <a:r>
              <a:rPr lang="fr-FR" altLang="fr-FR" sz="1600" dirty="0" smtClean="0">
                <a:latin typeface="Arial" panose="020B0604020202020204" pitchFamily="34" charset="0"/>
                <a:cs typeface="Arial" panose="020B0604020202020204" pitchFamily="34" charset="0"/>
              </a:rPr>
              <a:t>)</a:t>
            </a:r>
            <a:r>
              <a:rPr lang="fr-FR" altLang="fr-FR" dirty="0" smtClean="0">
                <a:latin typeface="Arial" panose="020B0604020202020204" pitchFamily="34" charset="0"/>
                <a:cs typeface="Arial" panose="020B0604020202020204" pitchFamily="34" charset="0"/>
              </a:rPr>
              <a:t/>
            </a:r>
            <a:br>
              <a:rPr lang="fr-FR" altLang="fr-FR" dirty="0" smtClean="0">
                <a:latin typeface="Arial" panose="020B0604020202020204" pitchFamily="34" charset="0"/>
                <a:cs typeface="Arial" panose="020B0604020202020204" pitchFamily="34" charset="0"/>
              </a:rPr>
            </a:br>
            <a:r>
              <a:rPr lang="fr-FR" altLang="fr-FR" dirty="0" smtClean="0">
                <a:latin typeface="Arial" panose="020B0604020202020204" pitchFamily="34" charset="0"/>
                <a:cs typeface="Arial" panose="020B0604020202020204" pitchFamily="34" charset="0"/>
              </a:rPr>
              <a:t>	Laurent </a:t>
            </a:r>
            <a:r>
              <a:rPr lang="fr-FR" altLang="fr-FR" dirty="0">
                <a:latin typeface="Arial" panose="020B0604020202020204" pitchFamily="34" charset="0"/>
                <a:cs typeface="Arial" panose="020B0604020202020204" pitchFamily="34" charset="0"/>
              </a:rPr>
              <a:t>Pelletier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3"/>
              </a:rPr>
              <a:t>laurent.pelletier</a:t>
            </a:r>
            <a:r>
              <a:rPr lang="fr-FR" sz="1600" dirty="0" smtClean="0">
                <a:latin typeface="Arial" panose="020B0604020202020204" pitchFamily="34" charset="0"/>
                <a:cs typeface="Arial" panose="020B0604020202020204" pitchFamily="34" charset="0"/>
                <a:hlinkClick r:id="rId3"/>
              </a:rPr>
              <a:t>@univ-grenoble-alpes.fr</a:t>
            </a:r>
            <a:r>
              <a:rPr lang="fr-FR" sz="1600" dirty="0" smtClean="0">
                <a:latin typeface="Arial" panose="020B0604020202020204" pitchFamily="34" charset="0"/>
                <a:cs typeface="Arial" panose="020B0604020202020204" pitchFamily="34" charset="0"/>
              </a:rPr>
              <a:t>)</a:t>
            </a:r>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6200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7"/>
          <p:cNvSpPr txBox="1">
            <a:spLocks noChangeArrowheads="1"/>
          </p:cNvSpPr>
          <p:nvPr/>
        </p:nvSpPr>
        <p:spPr bwMode="auto">
          <a:xfrm>
            <a:off x="0" y="180000"/>
            <a:ext cx="914399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en-US" altLang="fr-FR" sz="2800" b="1" i="1" dirty="0">
                <a:solidFill>
                  <a:srgbClr val="0070C0"/>
                </a:solidFill>
              </a:rPr>
              <a:t>Cancer disease, experimental and therapeutic </a:t>
            </a:r>
            <a:r>
              <a:rPr lang="en-US" altLang="fr-FR" sz="2800" b="1" i="1" dirty="0" smtClean="0">
                <a:solidFill>
                  <a:srgbClr val="0070C0"/>
                </a:solidFill>
              </a:rPr>
              <a:t>approaches</a:t>
            </a:r>
            <a:endParaRPr lang="en-US" altLang="fr-FR" sz="2800" b="1" i="1" dirty="0">
              <a:solidFill>
                <a:srgbClr val="0070C0"/>
              </a:solidFill>
            </a:endParaRPr>
          </a:p>
        </p:txBody>
      </p:sp>
      <p:sp>
        <p:nvSpPr>
          <p:cNvPr id="4" name="Rectangle 8"/>
          <p:cNvSpPr>
            <a:spLocks noChangeArrowheads="1"/>
          </p:cNvSpPr>
          <p:nvPr/>
        </p:nvSpPr>
        <p:spPr bwMode="auto">
          <a:xfrm>
            <a:off x="281776" y="3161972"/>
            <a:ext cx="8580446" cy="3140860"/>
          </a:xfrm>
          <a:prstGeom prst="rect">
            <a:avLst/>
          </a:prstGeom>
          <a:noFill/>
          <a:ln w="1905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r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ts val="600"/>
              </a:spcBef>
              <a:buNone/>
            </a:pPr>
            <a:r>
              <a:rPr lang="fr-FR" altLang="fr-FR" sz="1800" b="1" dirty="0" smtClean="0">
                <a:solidFill>
                  <a:srgbClr val="0070C0"/>
                </a:solidFill>
              </a:rPr>
              <a:t>Objectif </a:t>
            </a:r>
            <a:r>
              <a:rPr lang="fr-FR" altLang="fr-FR" sz="1800" b="1" dirty="0">
                <a:solidFill>
                  <a:srgbClr val="0070C0"/>
                </a:solidFill>
              </a:rPr>
              <a:t>pédagogique :</a:t>
            </a:r>
          </a:p>
          <a:p>
            <a:pPr marL="273050" defTabSz="449263">
              <a:lnSpc>
                <a:spcPct val="95000"/>
              </a:lnSpc>
              <a:buClr>
                <a:srgbClr val="000000"/>
              </a:buCl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GB" altLang="fr-FR" sz="1400" dirty="0" err="1" smtClean="0">
                <a:cs typeface="Arial" panose="020B0604020202020204" pitchFamily="34" charset="0"/>
              </a:rPr>
              <a:t>Offrir</a:t>
            </a:r>
            <a:r>
              <a:rPr lang="en-GB" altLang="fr-FR" sz="1400" dirty="0" smtClean="0">
                <a:cs typeface="Arial" panose="020B0604020202020204" pitchFamily="34" charset="0"/>
              </a:rPr>
              <a:t> </a:t>
            </a:r>
            <a:r>
              <a:rPr lang="en-GB" altLang="fr-FR" sz="1400" dirty="0">
                <a:cs typeface="Arial" panose="020B0604020202020204" pitchFamily="34" charset="0"/>
              </a:rPr>
              <a:t>un </a:t>
            </a:r>
            <a:r>
              <a:rPr lang="fr-FR" altLang="fr-FR" sz="1400" dirty="0">
                <a:cs typeface="Arial" panose="020B0604020202020204" pitchFamily="34" charset="0"/>
              </a:rPr>
              <a:t>aperçu</a:t>
            </a:r>
            <a:r>
              <a:rPr lang="en-GB" altLang="fr-FR" sz="1400" dirty="0">
                <a:cs typeface="Arial" panose="020B0604020202020204" pitchFamily="34" charset="0"/>
              </a:rPr>
              <a:t> </a:t>
            </a:r>
            <a:r>
              <a:rPr lang="en-GB" altLang="fr-FR" sz="1400" dirty="0" err="1">
                <a:cs typeface="Arial" panose="020B0604020202020204" pitchFamily="34" charset="0"/>
              </a:rPr>
              <a:t>complet</a:t>
            </a:r>
            <a:r>
              <a:rPr lang="en-GB" altLang="fr-FR" sz="1400" dirty="0">
                <a:cs typeface="Arial" panose="020B0604020202020204" pitchFamily="34" charset="0"/>
              </a:rPr>
              <a:t> de la </a:t>
            </a:r>
            <a:r>
              <a:rPr lang="en-GB" altLang="fr-FR" sz="1400" dirty="0" err="1">
                <a:cs typeface="Arial" panose="020B0604020202020204" pitchFamily="34" charset="0"/>
              </a:rPr>
              <a:t>cancérologie</a:t>
            </a:r>
            <a:r>
              <a:rPr lang="en-GB" altLang="fr-FR" sz="1400" dirty="0">
                <a:cs typeface="Arial" panose="020B0604020202020204" pitchFamily="34" charset="0"/>
              </a:rPr>
              <a:t> </a:t>
            </a:r>
            <a:r>
              <a:rPr lang="en-GB" altLang="fr-FR" sz="1400" dirty="0" err="1">
                <a:cs typeface="Arial" panose="020B0604020202020204" pitchFamily="34" charset="0"/>
              </a:rPr>
              <a:t>depuis</a:t>
            </a:r>
            <a:r>
              <a:rPr lang="en-GB" altLang="fr-FR" sz="1400" dirty="0">
                <a:cs typeface="Arial" panose="020B0604020202020204" pitchFamily="34" charset="0"/>
              </a:rPr>
              <a:t> la </a:t>
            </a:r>
            <a:r>
              <a:rPr lang="en-GB" altLang="fr-FR" sz="1400" dirty="0" err="1">
                <a:cs typeface="Arial" panose="020B0604020202020204" pitchFamily="34" charset="0"/>
              </a:rPr>
              <a:t>recherche</a:t>
            </a:r>
            <a:r>
              <a:rPr lang="en-GB" altLang="fr-FR" sz="1400" dirty="0">
                <a:cs typeface="Arial" panose="020B0604020202020204" pitchFamily="34" charset="0"/>
              </a:rPr>
              <a:t> </a:t>
            </a:r>
            <a:r>
              <a:rPr lang="fr-FR" altLang="fr-FR" sz="1400" dirty="0">
                <a:cs typeface="Arial" panose="020B0604020202020204" pitchFamily="34" charset="0"/>
              </a:rPr>
              <a:t>fondamentale</a:t>
            </a:r>
            <a:r>
              <a:rPr lang="en-GB" altLang="fr-FR" sz="1400" dirty="0">
                <a:cs typeface="Arial" panose="020B0604020202020204" pitchFamily="34" charset="0"/>
              </a:rPr>
              <a:t> aux </a:t>
            </a:r>
            <a:r>
              <a:rPr lang="en-GB" altLang="fr-FR" sz="1400" dirty="0" err="1">
                <a:cs typeface="Arial" panose="020B0604020202020204" pitchFamily="34" charset="0"/>
              </a:rPr>
              <a:t>essais</a:t>
            </a:r>
            <a:r>
              <a:rPr lang="en-GB" altLang="fr-FR" sz="1400" dirty="0">
                <a:cs typeface="Arial" panose="020B0604020202020204" pitchFamily="34" charset="0"/>
              </a:rPr>
              <a:t> </a:t>
            </a:r>
            <a:r>
              <a:rPr lang="en-GB" altLang="fr-FR" sz="1400" dirty="0" err="1">
                <a:cs typeface="Arial" panose="020B0604020202020204" pitchFamily="34" charset="0"/>
              </a:rPr>
              <a:t>cliniques</a:t>
            </a:r>
            <a:r>
              <a:rPr lang="en-GB" altLang="fr-FR" sz="1400" dirty="0">
                <a:cs typeface="Arial" panose="020B0604020202020204" pitchFamily="34" charset="0"/>
              </a:rPr>
              <a:t>.</a:t>
            </a:r>
          </a:p>
          <a:p>
            <a:pPr eaLnBrk="1" hangingPunct="1">
              <a:spcBef>
                <a:spcPts val="300"/>
              </a:spcBef>
              <a:buNone/>
            </a:pPr>
            <a:endParaRPr lang="fr-FR" altLang="fr-FR" sz="1600" b="1" dirty="0">
              <a:solidFill>
                <a:srgbClr val="0070C0"/>
              </a:solidFill>
            </a:endParaRPr>
          </a:p>
          <a:p>
            <a:pPr eaLnBrk="1" hangingPunct="1">
              <a:spcBef>
                <a:spcPts val="300"/>
              </a:spcBef>
              <a:buNone/>
            </a:pPr>
            <a:r>
              <a:rPr lang="en-GB" sz="1800" b="1" dirty="0" err="1">
                <a:solidFill>
                  <a:srgbClr val="0070C0"/>
                </a:solidFill>
              </a:rPr>
              <a:t>Intervenants</a:t>
            </a:r>
            <a:r>
              <a:rPr lang="en-GB" sz="1800" b="1" dirty="0">
                <a:solidFill>
                  <a:srgbClr val="0070C0"/>
                </a:solidFill>
              </a:rPr>
              <a:t> </a:t>
            </a:r>
            <a:r>
              <a:rPr lang="en-GB" sz="1800" b="1" dirty="0">
                <a:solidFill>
                  <a:srgbClr val="0070C0"/>
                </a:solidFill>
                <a:cs typeface="Arial" panose="020B0604020202020204" pitchFamily="34" charset="0"/>
              </a:rPr>
              <a:t>: </a:t>
            </a:r>
            <a:r>
              <a:rPr lang="en-GB" sz="1400" dirty="0">
                <a:cs typeface="Arial" panose="020B0604020202020204" pitchFamily="34" charset="0"/>
              </a:rPr>
              <a:t>CHUGA ; UGA ; IAB ; GIN</a:t>
            </a:r>
          </a:p>
          <a:p>
            <a:pPr marL="273050" defTabSz="449263">
              <a:lnSpc>
                <a:spcPct val="95000"/>
              </a:lnSpc>
              <a:buClr>
                <a:srgbClr val="000000"/>
              </a:buCl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z="1400" dirty="0">
                <a:cs typeface="Arial" panose="020B0604020202020204" pitchFamily="34" charset="0"/>
              </a:rPr>
              <a:t>O. </a:t>
            </a:r>
            <a:r>
              <a:rPr lang="en-GB" sz="1400" dirty="0" err="1">
                <a:cs typeface="Arial" panose="020B0604020202020204" pitchFamily="34" charset="0"/>
              </a:rPr>
              <a:t>Destaing</a:t>
            </a:r>
            <a:r>
              <a:rPr lang="en-GB" sz="1400" dirty="0">
                <a:cs typeface="Arial" panose="020B0604020202020204" pitchFamily="34" charset="0"/>
              </a:rPr>
              <a:t> (IAB) : </a:t>
            </a:r>
            <a:r>
              <a:rPr lang="en-GB" sz="1400" dirty="0" err="1" smtClean="0">
                <a:cs typeface="Arial" panose="020B0604020202020204" pitchFamily="34" charset="0"/>
              </a:rPr>
              <a:t>Adhérence</a:t>
            </a:r>
            <a:r>
              <a:rPr lang="en-GB" sz="1400" dirty="0" smtClean="0">
                <a:cs typeface="Arial" panose="020B0604020202020204" pitchFamily="34" charset="0"/>
              </a:rPr>
              <a:t> </a:t>
            </a:r>
            <a:r>
              <a:rPr lang="en-GB" sz="1400" dirty="0">
                <a:cs typeface="Arial" panose="020B0604020202020204" pitchFamily="34" charset="0"/>
              </a:rPr>
              <a:t>et migration </a:t>
            </a:r>
            <a:r>
              <a:rPr lang="en-GB" sz="1400" dirty="0" err="1">
                <a:cs typeface="Arial" panose="020B0604020202020204" pitchFamily="34" charset="0"/>
              </a:rPr>
              <a:t>cellulaire</a:t>
            </a:r>
            <a:r>
              <a:rPr lang="en-GB" sz="1400" dirty="0">
                <a:cs typeface="Arial" panose="020B0604020202020204" pitchFamily="34" charset="0"/>
              </a:rPr>
              <a:t> ; L. </a:t>
            </a:r>
            <a:r>
              <a:rPr lang="en-GB" sz="1400" dirty="0" err="1">
                <a:cs typeface="Arial" panose="020B0604020202020204" pitchFamily="34" charset="0"/>
              </a:rPr>
              <a:t>Riou</a:t>
            </a:r>
            <a:r>
              <a:rPr lang="en-GB" sz="1400" dirty="0">
                <a:cs typeface="Arial" panose="020B0604020202020204" pitchFamily="34" charset="0"/>
              </a:rPr>
              <a:t> </a:t>
            </a:r>
            <a:r>
              <a:rPr lang="en-GB" sz="1400" dirty="0" smtClean="0">
                <a:cs typeface="Arial" panose="020B0604020202020204" pitchFamily="34" charset="0"/>
              </a:rPr>
              <a:t>(INSERM) </a:t>
            </a:r>
            <a:r>
              <a:rPr lang="en-GB" sz="1400" dirty="0">
                <a:cs typeface="Arial" panose="020B0604020202020204" pitchFamily="34" charset="0"/>
              </a:rPr>
              <a:t>:  SPECT </a:t>
            </a:r>
            <a:r>
              <a:rPr lang="en-GB" sz="1400" dirty="0" err="1">
                <a:cs typeface="Arial" panose="020B0604020202020204" pitchFamily="34" charset="0"/>
              </a:rPr>
              <a:t>en</a:t>
            </a:r>
            <a:r>
              <a:rPr lang="en-GB" sz="1400" dirty="0">
                <a:cs typeface="Arial" panose="020B0604020202020204" pitchFamily="34" charset="0"/>
              </a:rPr>
              <a:t> </a:t>
            </a:r>
            <a:r>
              <a:rPr lang="en-GB" sz="1400" dirty="0" err="1">
                <a:cs typeface="Arial" panose="020B0604020202020204" pitchFamily="34" charset="0"/>
              </a:rPr>
              <a:t>cancérologie</a:t>
            </a:r>
            <a:r>
              <a:rPr lang="en-GB" sz="1400" dirty="0">
                <a:cs typeface="Arial" panose="020B0604020202020204" pitchFamily="34" charset="0"/>
              </a:rPr>
              <a:t> ; C. </a:t>
            </a:r>
            <a:r>
              <a:rPr lang="en-GB" sz="1400" dirty="0" smtClean="0">
                <a:cs typeface="Arial" panose="020B0604020202020204" pitchFamily="34" charset="0"/>
              </a:rPr>
              <a:t>Rome </a:t>
            </a:r>
            <a:r>
              <a:rPr lang="en-GB" sz="1400" dirty="0">
                <a:cs typeface="Arial" panose="020B0604020202020204" pitchFamily="34" charset="0"/>
              </a:rPr>
              <a:t>(GIN) : </a:t>
            </a:r>
            <a:r>
              <a:rPr lang="en-GB" sz="1400" dirty="0" err="1">
                <a:cs typeface="Arial" panose="020B0604020202020204" pitchFamily="34" charset="0"/>
              </a:rPr>
              <a:t>Modèles</a:t>
            </a:r>
            <a:r>
              <a:rPr lang="en-GB" sz="1400" dirty="0">
                <a:cs typeface="Arial" panose="020B0604020202020204" pitchFamily="34" charset="0"/>
              </a:rPr>
              <a:t> </a:t>
            </a:r>
            <a:r>
              <a:rPr lang="en-GB" sz="1400" dirty="0" err="1">
                <a:cs typeface="Arial" panose="020B0604020202020204" pitchFamily="34" charset="0"/>
              </a:rPr>
              <a:t>animaux</a:t>
            </a:r>
            <a:r>
              <a:rPr lang="en-GB" sz="1400" dirty="0">
                <a:cs typeface="Arial" panose="020B0604020202020204" pitchFamily="34" charset="0"/>
              </a:rPr>
              <a:t> et imageries </a:t>
            </a:r>
            <a:r>
              <a:rPr lang="en-GB" sz="1400" dirty="0" err="1">
                <a:cs typeface="Arial" panose="020B0604020202020204" pitchFamily="34" charset="0"/>
              </a:rPr>
              <a:t>en</a:t>
            </a:r>
            <a:r>
              <a:rPr lang="en-GB" sz="1400" dirty="0">
                <a:cs typeface="Arial" panose="020B0604020202020204" pitchFamily="34" charset="0"/>
              </a:rPr>
              <a:t> </a:t>
            </a:r>
            <a:r>
              <a:rPr lang="en-GB" sz="1400" dirty="0" err="1">
                <a:cs typeface="Arial" panose="020B0604020202020204" pitchFamily="34" charset="0"/>
              </a:rPr>
              <a:t>recherche</a:t>
            </a:r>
            <a:r>
              <a:rPr lang="en-GB" sz="1400" dirty="0">
                <a:cs typeface="Arial" panose="020B0604020202020204" pitchFamily="34" charset="0"/>
              </a:rPr>
              <a:t> </a:t>
            </a:r>
            <a:r>
              <a:rPr lang="en-GB" sz="1400" dirty="0" err="1">
                <a:cs typeface="Arial" panose="020B0604020202020204" pitchFamily="34" charset="0"/>
              </a:rPr>
              <a:t>contre</a:t>
            </a:r>
            <a:r>
              <a:rPr lang="en-GB" sz="1400" dirty="0">
                <a:cs typeface="Arial" panose="020B0604020202020204" pitchFamily="34" charset="0"/>
              </a:rPr>
              <a:t> le cancer ; L. Pelletier </a:t>
            </a:r>
            <a:r>
              <a:rPr lang="en-GB" sz="1400" dirty="0" smtClean="0">
                <a:cs typeface="Arial" panose="020B0604020202020204" pitchFamily="34" charset="0"/>
              </a:rPr>
              <a:t>(CHUGA) </a:t>
            </a:r>
            <a:r>
              <a:rPr lang="en-GB" sz="1400" dirty="0">
                <a:cs typeface="Arial" panose="020B0604020202020204" pitchFamily="34" charset="0"/>
              </a:rPr>
              <a:t>: </a:t>
            </a:r>
            <a:r>
              <a:rPr lang="en-GB" sz="1400" dirty="0" err="1">
                <a:cs typeface="Arial" panose="020B0604020202020204" pitchFamily="34" charset="0"/>
              </a:rPr>
              <a:t>Gliome</a:t>
            </a:r>
            <a:r>
              <a:rPr lang="en-GB" sz="1400" dirty="0">
                <a:cs typeface="Arial" panose="020B0604020202020204" pitchFamily="34" charset="0"/>
              </a:rPr>
              <a:t> ; A. </a:t>
            </a:r>
            <a:r>
              <a:rPr lang="en-GB" sz="1400" dirty="0" err="1">
                <a:cs typeface="Arial" panose="020B0604020202020204" pitchFamily="34" charset="0"/>
              </a:rPr>
              <a:t>Bouchet</a:t>
            </a:r>
            <a:r>
              <a:rPr lang="en-GB" sz="1400" dirty="0">
                <a:cs typeface="Arial" panose="020B0604020202020204" pitchFamily="34" charset="0"/>
              </a:rPr>
              <a:t> (Lyon/</a:t>
            </a:r>
            <a:r>
              <a:rPr lang="en-GB" sz="1400" dirty="0" err="1">
                <a:cs typeface="Arial" panose="020B0604020202020204" pitchFamily="34" charset="0"/>
              </a:rPr>
              <a:t>Inserm</a:t>
            </a:r>
            <a:r>
              <a:rPr lang="en-GB" sz="1400" dirty="0">
                <a:cs typeface="Arial" panose="020B0604020202020204" pitchFamily="34" charset="0"/>
              </a:rPr>
              <a:t>) : Radiotherapies </a:t>
            </a:r>
            <a:r>
              <a:rPr lang="en-GB" sz="1400" dirty="0" err="1">
                <a:cs typeface="Arial" panose="020B0604020202020204" pitchFamily="34" charset="0"/>
              </a:rPr>
              <a:t>innovantes</a:t>
            </a:r>
            <a:r>
              <a:rPr lang="en-GB" sz="1400" dirty="0">
                <a:cs typeface="Arial" panose="020B0604020202020204" pitchFamily="34" charset="0"/>
              </a:rPr>
              <a:t> ; N. Foray (Lyon/</a:t>
            </a:r>
            <a:r>
              <a:rPr lang="en-GB" sz="1400" dirty="0" err="1">
                <a:cs typeface="Arial" panose="020B0604020202020204" pitchFamily="34" charset="0"/>
              </a:rPr>
              <a:t>Inserm</a:t>
            </a:r>
            <a:r>
              <a:rPr lang="en-GB" sz="1400" dirty="0">
                <a:cs typeface="Arial" panose="020B0604020202020204" pitchFamily="34" charset="0"/>
              </a:rPr>
              <a:t>) : </a:t>
            </a:r>
            <a:r>
              <a:rPr lang="en-GB" sz="1400" dirty="0" err="1">
                <a:cs typeface="Arial" panose="020B0604020202020204" pitchFamily="34" charset="0"/>
              </a:rPr>
              <a:t>Radiothérapie</a:t>
            </a:r>
            <a:r>
              <a:rPr lang="en-GB" sz="1400" dirty="0">
                <a:cs typeface="Arial" panose="020B0604020202020204" pitchFamily="34" charset="0"/>
              </a:rPr>
              <a:t> du cancer ; J. Breton </a:t>
            </a:r>
            <a:r>
              <a:rPr lang="en-GB" sz="1400" dirty="0" smtClean="0">
                <a:cs typeface="Arial" panose="020B0604020202020204" pitchFamily="34" charset="0"/>
              </a:rPr>
              <a:t>(UGA) : alteration de </a:t>
            </a:r>
            <a:r>
              <a:rPr lang="en-GB" sz="1400" dirty="0" err="1" smtClean="0">
                <a:cs typeface="Arial" panose="020B0604020202020204" pitchFamily="34" charset="0"/>
              </a:rPr>
              <a:t>l’ADN</a:t>
            </a:r>
            <a:r>
              <a:rPr lang="en-GB" sz="1400" dirty="0" smtClean="0">
                <a:cs typeface="Arial" panose="020B0604020202020204" pitchFamily="34" charset="0"/>
              </a:rPr>
              <a:t> ; </a:t>
            </a:r>
            <a:r>
              <a:rPr lang="en-GB" sz="1400" dirty="0">
                <a:cs typeface="Arial" panose="020B0604020202020204" pitchFamily="34" charset="0"/>
              </a:rPr>
              <a:t>L. </a:t>
            </a:r>
            <a:r>
              <a:rPr lang="en-GB" sz="1400" dirty="0" err="1">
                <a:cs typeface="Arial" panose="020B0604020202020204" pitchFamily="34" charset="0"/>
              </a:rPr>
              <a:t>Chaperot</a:t>
            </a:r>
            <a:r>
              <a:rPr lang="en-GB" sz="1400" dirty="0">
                <a:cs typeface="Arial" panose="020B0604020202020204" pitchFamily="34" charset="0"/>
              </a:rPr>
              <a:t> (IAB</a:t>
            </a:r>
            <a:r>
              <a:rPr lang="en-GB" sz="1400" dirty="0" smtClean="0">
                <a:cs typeface="Arial" panose="020B0604020202020204" pitchFamily="34" charset="0"/>
              </a:rPr>
              <a:t>) : </a:t>
            </a:r>
            <a:r>
              <a:rPr lang="en-GB" sz="1400" dirty="0" err="1" smtClean="0">
                <a:cs typeface="Arial" panose="020B0604020202020204" pitchFamily="34" charset="0"/>
              </a:rPr>
              <a:t>Immunothérapie</a:t>
            </a:r>
            <a:endParaRPr lang="en-GB" sz="1400" dirty="0" smtClean="0">
              <a:cs typeface="Arial" panose="020B0604020202020204" pitchFamily="34" charset="0"/>
            </a:endParaRPr>
          </a:p>
          <a:p>
            <a:pPr defTabSz="449263">
              <a:lnSpc>
                <a:spcPct val="95000"/>
              </a:lnSpc>
              <a:buClr>
                <a:srgbClr val="000000"/>
              </a:buCl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GB" sz="1400" dirty="0">
              <a:cs typeface="Arial" panose="020B0604020202020204" pitchFamily="34" charset="0"/>
            </a:endParaRPr>
          </a:p>
          <a:p>
            <a:pPr defTabSz="449263">
              <a:lnSpc>
                <a:spcPct val="95000"/>
              </a:lnSpc>
              <a:buClr>
                <a:srgbClr val="000000"/>
              </a:buClr>
              <a:buSzPct val="45000"/>
              <a:buNone/>
              <a:tabLst>
                <a:tab pos="1524000" algn="l"/>
              </a:tabLst>
              <a:defRPr/>
            </a:pPr>
            <a:r>
              <a:rPr lang="en-GB" sz="1800" b="1" dirty="0" err="1">
                <a:solidFill>
                  <a:srgbClr val="0070C0"/>
                </a:solidFill>
              </a:rPr>
              <a:t>Examen</a:t>
            </a:r>
            <a:r>
              <a:rPr lang="en-GB" sz="1800" b="1" dirty="0">
                <a:solidFill>
                  <a:srgbClr val="0070C0"/>
                </a:solidFill>
              </a:rPr>
              <a:t> :</a:t>
            </a:r>
            <a:r>
              <a:rPr lang="en-GB" sz="1800" dirty="0">
                <a:cs typeface="Arial" panose="020B0604020202020204" pitchFamily="34" charset="0"/>
              </a:rPr>
              <a:t> </a:t>
            </a:r>
            <a:endParaRPr lang="en-GB" sz="1800" dirty="0" smtClean="0">
              <a:cs typeface="Arial" panose="020B0604020202020204" pitchFamily="34" charset="0"/>
            </a:endParaRPr>
          </a:p>
          <a:p>
            <a:pPr marL="273050" defTabSz="449263">
              <a:lnSpc>
                <a:spcPct val="95000"/>
              </a:lnSpc>
              <a:buClr>
                <a:srgbClr val="000000"/>
              </a:buClr>
              <a:buSzPct val="45000"/>
              <a:buNone/>
              <a:tabLst>
                <a:tab pos="1524000" algn="l"/>
              </a:tabLst>
              <a:defRPr/>
            </a:pPr>
            <a:r>
              <a:rPr lang="en-GB" sz="1400" dirty="0" smtClean="0">
                <a:cs typeface="Arial" panose="020B0604020202020204" pitchFamily="34" charset="0"/>
              </a:rPr>
              <a:t>- </a:t>
            </a:r>
            <a:r>
              <a:rPr lang="fr-FR" altLang="fr-FR" sz="1400" dirty="0">
                <a:cs typeface="Arial" panose="020B0604020202020204" pitchFamily="34" charset="0"/>
              </a:rPr>
              <a:t>CC : analyse d’un article scientifique lié aux cours</a:t>
            </a:r>
          </a:p>
          <a:p>
            <a:pPr marL="273050" eaLnBrk="1" hangingPunct="1">
              <a:lnSpc>
                <a:spcPct val="95000"/>
              </a:lnSpc>
              <a:buClr>
                <a:srgbClr val="000000"/>
              </a:buClr>
              <a:buSzPct val="45000"/>
              <a:buFont typeface="Wingdings" pitchFamily="2" charset="2"/>
              <a:buNone/>
              <a:tabLst>
                <a:tab pos="1524000" algn="l"/>
              </a:tabLst>
            </a:pPr>
            <a:r>
              <a:rPr lang="fr-FR" altLang="fr-FR" sz="1400" dirty="0" smtClean="0">
                <a:cs typeface="Arial" panose="020B0604020202020204" pitchFamily="34" charset="0"/>
              </a:rPr>
              <a:t>- </a:t>
            </a:r>
            <a:r>
              <a:rPr lang="fr-FR" altLang="fr-FR" sz="1400" dirty="0">
                <a:cs typeface="Arial" panose="020B0604020202020204" pitchFamily="34" charset="0"/>
              </a:rPr>
              <a:t>Examen écrit terminal : exercice de réflexion</a:t>
            </a:r>
            <a:endParaRPr lang="en-GB" altLang="fr-FR" sz="1400" dirty="0">
              <a:cs typeface="Arial" panose="020B0604020202020204" pitchFamily="34" charset="0"/>
            </a:endParaRPr>
          </a:p>
        </p:txBody>
      </p:sp>
      <p:sp>
        <p:nvSpPr>
          <p:cNvPr id="11" name="Espace réservé du pied de page 10"/>
          <p:cNvSpPr>
            <a:spLocks noGrp="1"/>
          </p:cNvSpPr>
          <p:nvPr>
            <p:ph type="ftr" sz="quarter" idx="11"/>
          </p:nvPr>
        </p:nvSpPr>
        <p:spPr/>
        <p:txBody>
          <a:bodyPr/>
          <a:lstStyle/>
          <a:p>
            <a:r>
              <a:rPr lang="fr-FR"/>
              <a:t>Année universitaire 2022-2023  Université Grenoble Alpes – Tous droits réservés</a:t>
            </a:r>
          </a:p>
        </p:txBody>
      </p:sp>
      <p:sp>
        <p:nvSpPr>
          <p:cNvPr id="12" name="ZoneTexte 11"/>
          <p:cNvSpPr txBox="1"/>
          <p:nvPr/>
        </p:nvSpPr>
        <p:spPr>
          <a:xfrm>
            <a:off x="6531462" y="1853938"/>
            <a:ext cx="929806" cy="276999"/>
          </a:xfrm>
          <a:prstGeom prst="rect">
            <a:avLst/>
          </a:prstGeom>
          <a:noFill/>
        </p:spPr>
        <p:txBody>
          <a:bodyPr wrap="none" rtlCol="0">
            <a:spAutoFit/>
          </a:bodyPr>
          <a:lstStyle/>
          <a:p>
            <a:r>
              <a:rPr lang="fr-FR" sz="1200" dirty="0"/>
              <a:t>Coronavirus</a:t>
            </a:r>
          </a:p>
        </p:txBody>
      </p:sp>
      <p:sp>
        <p:nvSpPr>
          <p:cNvPr id="13" name="Rectangle 12"/>
          <p:cNvSpPr/>
          <p:nvPr/>
        </p:nvSpPr>
        <p:spPr>
          <a:xfrm>
            <a:off x="3008971" y="1192773"/>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799876" y="1192773"/>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4590781" y="1192773"/>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5381686" y="1192773"/>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3007693" y="152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3799701" y="1521574"/>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4591709" y="1521574"/>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3004695" y="1848093"/>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2218066" y="1192773"/>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877773" y="1134107"/>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2209752" y="1521574"/>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869985" y="1462908"/>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25" name="ZoneTexte 24"/>
          <p:cNvSpPr txBox="1"/>
          <p:nvPr/>
        </p:nvSpPr>
        <p:spPr>
          <a:xfrm>
            <a:off x="867694" y="1785301"/>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6" name="Rectangle 25"/>
          <p:cNvSpPr/>
          <p:nvPr/>
        </p:nvSpPr>
        <p:spPr>
          <a:xfrm>
            <a:off x="2215067" y="1848093"/>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581564" y="1193495"/>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522300" y="1179094"/>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9" name="Rectangle 28"/>
          <p:cNvSpPr/>
          <p:nvPr/>
        </p:nvSpPr>
        <p:spPr>
          <a:xfrm>
            <a:off x="7044844" y="1646847"/>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0" name="ZoneTexte 29"/>
          <p:cNvSpPr txBox="1"/>
          <p:nvPr/>
        </p:nvSpPr>
        <p:spPr>
          <a:xfrm>
            <a:off x="2157013" y="1508171"/>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31" name="ZoneTexte 30"/>
          <p:cNvSpPr txBox="1"/>
          <p:nvPr/>
        </p:nvSpPr>
        <p:spPr>
          <a:xfrm>
            <a:off x="2193160" y="1172869"/>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32" name="ZoneTexte 31"/>
          <p:cNvSpPr txBox="1"/>
          <p:nvPr/>
        </p:nvSpPr>
        <p:spPr>
          <a:xfrm>
            <a:off x="2157013" y="1835594"/>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33" name="Rectangle 32"/>
          <p:cNvSpPr/>
          <p:nvPr/>
        </p:nvSpPr>
        <p:spPr>
          <a:xfrm>
            <a:off x="6579704" y="1645967"/>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4" name="Rectangle 33"/>
          <p:cNvSpPr/>
          <p:nvPr/>
        </p:nvSpPr>
        <p:spPr>
          <a:xfrm>
            <a:off x="6576615" y="1667767"/>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5" name="Rectangle 34"/>
          <p:cNvSpPr/>
          <p:nvPr/>
        </p:nvSpPr>
        <p:spPr>
          <a:xfrm>
            <a:off x="7551569" y="1305265"/>
            <a:ext cx="1200954" cy="646331"/>
          </a:xfrm>
          <a:prstGeom prst="rect">
            <a:avLst/>
          </a:prstGeom>
        </p:spPr>
        <p:txBody>
          <a:bodyPr wrap="square">
            <a:spAutoFit/>
          </a:bodyPr>
          <a:lstStyle/>
          <a:p>
            <a:pPr algn="ctr"/>
            <a:r>
              <a:rPr lang="fr-FR" altLang="fr-FR" dirty="0" smtClean="0"/>
              <a:t>Jeudi  après-midi</a:t>
            </a:r>
            <a:endParaRPr lang="fr-FR" dirty="0"/>
          </a:p>
        </p:txBody>
      </p:sp>
      <p:sp>
        <p:nvSpPr>
          <p:cNvPr id="5" name="Rectangle 4"/>
          <p:cNvSpPr/>
          <p:nvPr/>
        </p:nvSpPr>
        <p:spPr>
          <a:xfrm>
            <a:off x="-82900" y="2203904"/>
            <a:ext cx="9065347" cy="338554"/>
          </a:xfrm>
          <a:prstGeom prst="rect">
            <a:avLst/>
          </a:prstGeom>
        </p:spPr>
        <p:txBody>
          <a:bodyPr wrap="square">
            <a:spAutoFit/>
          </a:bodyPr>
          <a:lstStyle/>
          <a:p>
            <a:pPr marL="357188">
              <a:tabLst>
                <a:tab pos="6732588" algn="l"/>
              </a:tabLst>
            </a:pPr>
            <a:r>
              <a:rPr lang="fr-FR" altLang="fr-FR" sz="1600" dirty="0">
                <a:solidFill>
                  <a:srgbClr val="FF0000"/>
                </a:solidFill>
              </a:rPr>
              <a:t>UE M2 </a:t>
            </a:r>
            <a:r>
              <a:rPr lang="fr-FR" altLang="fr-FR" sz="1600" dirty="0" smtClean="0">
                <a:solidFill>
                  <a:srgbClr val="FF0000"/>
                </a:solidFill>
              </a:rPr>
              <a:t>bio : Il </a:t>
            </a:r>
            <a:r>
              <a:rPr lang="fr-FR" altLang="fr-FR" sz="1600" dirty="0">
                <a:solidFill>
                  <a:srgbClr val="FF0000"/>
                </a:solidFill>
              </a:rPr>
              <a:t>est fortement conseillé d’avoir suivi l’UE « How to </a:t>
            </a:r>
            <a:r>
              <a:rPr lang="fr-FR" altLang="fr-FR" sz="1600" dirty="0" err="1">
                <a:solidFill>
                  <a:srgbClr val="FF0000"/>
                </a:solidFill>
              </a:rPr>
              <a:t>become</a:t>
            </a:r>
            <a:r>
              <a:rPr lang="fr-FR" altLang="fr-FR" sz="1600" dirty="0">
                <a:solidFill>
                  <a:srgbClr val="FF0000"/>
                </a:solidFill>
              </a:rPr>
              <a:t> a cancer </a:t>
            </a:r>
            <a:r>
              <a:rPr lang="fr-FR" altLang="fr-FR" sz="1600" dirty="0" err="1" smtClean="0">
                <a:solidFill>
                  <a:srgbClr val="FF0000"/>
                </a:solidFill>
              </a:rPr>
              <a:t>cell</a:t>
            </a:r>
            <a:r>
              <a:rPr lang="fr-FR" altLang="fr-FR" sz="1600" dirty="0" smtClean="0">
                <a:solidFill>
                  <a:srgbClr val="FF0000"/>
                </a:solidFill>
              </a:rPr>
              <a:t> » </a:t>
            </a:r>
            <a:r>
              <a:rPr lang="fr-FR" altLang="fr-FR" sz="1600" dirty="0">
                <a:solidFill>
                  <a:srgbClr val="FF0000"/>
                </a:solidFill>
              </a:rPr>
              <a:t>au </a:t>
            </a:r>
            <a:r>
              <a:rPr lang="fr-FR" altLang="fr-FR" sz="1600" dirty="0" smtClean="0">
                <a:solidFill>
                  <a:srgbClr val="FF0000"/>
                </a:solidFill>
              </a:rPr>
              <a:t>préalable</a:t>
            </a:r>
            <a:endParaRPr lang="fr-FR" altLang="fr-FR" sz="1600" dirty="0">
              <a:solidFill>
                <a:srgbClr val="FF0000"/>
              </a:solidFill>
            </a:endParaRPr>
          </a:p>
        </p:txBody>
      </p:sp>
      <p:sp>
        <p:nvSpPr>
          <p:cNvPr id="37" name="Rectangle 36"/>
          <p:cNvSpPr/>
          <p:nvPr/>
        </p:nvSpPr>
        <p:spPr>
          <a:xfrm>
            <a:off x="-138405" y="2625943"/>
            <a:ext cx="7717405" cy="369332"/>
          </a:xfrm>
          <a:prstGeom prst="rect">
            <a:avLst/>
          </a:prstGeom>
        </p:spPr>
        <p:txBody>
          <a:bodyPr wrap="square">
            <a:spAutoFit/>
          </a:bodyPr>
          <a:lstStyle/>
          <a:p>
            <a:pPr marL="357188">
              <a:spcBef>
                <a:spcPts val="600"/>
              </a:spcBef>
              <a:tabLst>
                <a:tab pos="6732588" algn="l"/>
              </a:tabLst>
            </a:pPr>
            <a:r>
              <a:rPr lang="fr-FR" altLang="fr-FR" b="1" dirty="0">
                <a:solidFill>
                  <a:srgbClr val="0070C0"/>
                </a:solidFill>
                <a:latin typeface="Arial" panose="020B0604020202020204" pitchFamily="34" charset="0"/>
                <a:cs typeface="Arial" panose="020B0604020202020204" pitchFamily="34" charset="0"/>
              </a:rPr>
              <a:t>Responsable : </a:t>
            </a:r>
            <a:r>
              <a:rPr lang="en-GB" altLang="fr-FR" dirty="0">
                <a:latin typeface="Arial" panose="020B0604020202020204" pitchFamily="34" charset="0"/>
                <a:cs typeface="Arial" panose="020B0604020202020204" pitchFamily="34" charset="0"/>
              </a:rPr>
              <a:t>Claire Rome </a:t>
            </a:r>
            <a:r>
              <a:rPr lang="en-GB" altLang="fr-FR" sz="1600" dirty="0">
                <a:latin typeface="Arial" panose="020B0604020202020204" pitchFamily="34" charset="0"/>
                <a:cs typeface="Arial" panose="020B0604020202020204" pitchFamily="34" charset="0"/>
              </a:rPr>
              <a:t>(</a:t>
            </a:r>
            <a:r>
              <a:rPr lang="en-GB" altLang="fr-FR" sz="1600" dirty="0" smtClean="0">
                <a:latin typeface="Arial" panose="020B0604020202020204" pitchFamily="34" charset="0"/>
                <a:cs typeface="Arial" panose="020B0604020202020204" pitchFamily="34" charset="0"/>
                <a:hlinkClick r:id="rId2"/>
              </a:rPr>
              <a:t>claire.rome@univ-grenoble-alpes.fr</a:t>
            </a:r>
            <a:r>
              <a:rPr lang="en-GB"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
        <p:nvSpPr>
          <p:cNvPr id="38" name="Rectangle 37"/>
          <p:cNvSpPr/>
          <p:nvPr/>
        </p:nvSpPr>
        <p:spPr>
          <a:xfrm>
            <a:off x="7618362" y="803537"/>
            <a:ext cx="1572787" cy="369332"/>
          </a:xfrm>
          <a:prstGeom prst="rect">
            <a:avLst/>
          </a:prstGeom>
        </p:spPr>
        <p:txBody>
          <a:bodyPr wrap="square">
            <a:spAutoFit/>
          </a:bodyPr>
          <a:lstStyle/>
          <a:p>
            <a:pPr>
              <a:spcBef>
                <a:spcPts val="1200"/>
              </a:spcBef>
              <a:tabLst>
                <a:tab pos="6904038" algn="l"/>
              </a:tabLst>
            </a:pPr>
            <a:r>
              <a:rPr lang="fr-FR" altLang="fr-FR" b="1" dirty="0">
                <a:solidFill>
                  <a:srgbClr val="FF0000"/>
                </a:solidFill>
              </a:rPr>
              <a:t>UE en anglais</a:t>
            </a:r>
            <a:endParaRPr lang="fr-FR" altLang="fr-FR" dirty="0"/>
          </a:p>
        </p:txBody>
      </p:sp>
    </p:spTree>
    <p:extLst>
      <p:ext uri="{BB962C8B-B14F-4D97-AF65-F5344CB8AC3E}">
        <p14:creationId xmlns:p14="http://schemas.microsoft.com/office/powerpoint/2010/main" val="1517735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0"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i="1" dirty="0">
                <a:solidFill>
                  <a:srgbClr val="0070C0"/>
                </a:solidFill>
              </a:rPr>
              <a:t>How to </a:t>
            </a:r>
            <a:r>
              <a:rPr lang="fr-FR" altLang="fr-FR" sz="2800" b="1" i="1" dirty="0" err="1">
                <a:solidFill>
                  <a:srgbClr val="0070C0"/>
                </a:solidFill>
              </a:rPr>
              <a:t>become</a:t>
            </a:r>
            <a:r>
              <a:rPr lang="fr-FR" altLang="fr-FR" sz="2800" b="1" i="1" dirty="0">
                <a:solidFill>
                  <a:srgbClr val="0070C0"/>
                </a:solidFill>
              </a:rPr>
              <a:t> a cancer </a:t>
            </a:r>
            <a:r>
              <a:rPr lang="fr-FR" altLang="fr-FR" sz="2800" b="1" i="1" dirty="0" err="1" smtClean="0">
                <a:solidFill>
                  <a:srgbClr val="0070C0"/>
                </a:solidFill>
              </a:rPr>
              <a:t>cell</a:t>
            </a:r>
            <a:endParaRPr lang="fr-FR" altLang="fr-FR" sz="2800" b="1" i="1" dirty="0">
              <a:solidFill>
                <a:srgbClr val="0070C0"/>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689016476"/>
              </p:ext>
            </p:extLst>
          </p:nvPr>
        </p:nvGraphicFramePr>
        <p:xfrm>
          <a:off x="5930097" y="3712671"/>
          <a:ext cx="3213903" cy="2170839"/>
        </p:xfrm>
        <a:graphic>
          <a:graphicData uri="http://schemas.openxmlformats.org/drawingml/2006/table">
            <a:tbl>
              <a:tblPr>
                <a:tableStyleId>{5C22544A-7EE6-4342-B048-85BDC9FD1C3A}</a:tableStyleId>
              </a:tblPr>
              <a:tblGrid>
                <a:gridCol w="1071301">
                  <a:extLst>
                    <a:ext uri="{9D8B030D-6E8A-4147-A177-3AD203B41FA5}">
                      <a16:colId xmlns:a16="http://schemas.microsoft.com/office/drawing/2014/main" val="700709519"/>
                    </a:ext>
                  </a:extLst>
                </a:gridCol>
                <a:gridCol w="1071301">
                  <a:extLst>
                    <a:ext uri="{9D8B030D-6E8A-4147-A177-3AD203B41FA5}">
                      <a16:colId xmlns:a16="http://schemas.microsoft.com/office/drawing/2014/main" val="3753143549"/>
                    </a:ext>
                  </a:extLst>
                </a:gridCol>
                <a:gridCol w="1071301">
                  <a:extLst>
                    <a:ext uri="{9D8B030D-6E8A-4147-A177-3AD203B41FA5}">
                      <a16:colId xmlns:a16="http://schemas.microsoft.com/office/drawing/2014/main" val="267290819"/>
                    </a:ext>
                  </a:extLst>
                </a:gridCol>
              </a:tblGrid>
              <a:tr h="197349">
                <a:tc gridSpan="2">
                  <a:txBody>
                    <a:bodyPr/>
                    <a:lstStyle/>
                    <a:p>
                      <a:pPr algn="l" fontAlgn="ctr"/>
                      <a:r>
                        <a:rPr lang="fr-FR" sz="1100" i="1" u="none" strike="noStrike" dirty="0" err="1">
                          <a:effectLst/>
                          <a:latin typeface="Arial" panose="020B0604020202020204" pitchFamily="34" charset="0"/>
                          <a:cs typeface="Arial" panose="020B0604020202020204" pitchFamily="34" charset="0"/>
                        </a:rPr>
                        <a:t>Epidemiology</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4031962527"/>
                  </a:ext>
                </a:extLst>
              </a:tr>
              <a:tr h="197349">
                <a:tc gridSpan="2">
                  <a:txBody>
                    <a:bodyPr/>
                    <a:lstStyle/>
                    <a:p>
                      <a:pPr algn="l" fontAlgn="ctr"/>
                      <a:r>
                        <a:rPr lang="fr-FR" sz="1100" i="1" u="none" strike="noStrike">
                          <a:effectLst/>
                          <a:latin typeface="Arial" panose="020B0604020202020204" pitchFamily="34" charset="0"/>
                          <a:cs typeface="Arial" panose="020B0604020202020204" pitchFamily="34" charset="0"/>
                        </a:rPr>
                        <a:t>Animal models </a:t>
                      </a:r>
                      <a:endParaRPr lang="fr-FR" sz="1100" b="0" i="1" u="none" strike="noStrike">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4021496544"/>
                  </a:ext>
                </a:extLst>
              </a:tr>
              <a:tr h="197349">
                <a:tc gridSpan="2">
                  <a:txBody>
                    <a:bodyPr/>
                    <a:lstStyle/>
                    <a:p>
                      <a:pPr algn="l" fontAlgn="ctr"/>
                      <a:r>
                        <a:rPr lang="fr-FR" sz="1100" i="1" u="none" strike="noStrike" dirty="0">
                          <a:effectLst/>
                          <a:latin typeface="Arial" panose="020B0604020202020204" pitchFamily="34" charset="0"/>
                          <a:cs typeface="Arial" panose="020B0604020202020204" pitchFamily="34" charset="0"/>
                        </a:rPr>
                        <a:t>In vitro </a:t>
                      </a:r>
                      <a:r>
                        <a:rPr lang="fr-FR" sz="1100" i="1" u="none" strike="noStrike" dirty="0" err="1">
                          <a:effectLst/>
                          <a:latin typeface="Arial" panose="020B0604020202020204" pitchFamily="34" charset="0"/>
                          <a:cs typeface="Arial" panose="020B0604020202020204" pitchFamily="34" charset="0"/>
                        </a:rPr>
                        <a:t>cell</a:t>
                      </a:r>
                      <a:r>
                        <a:rPr lang="fr-FR" sz="1100" i="1" u="none" strike="noStrike" dirty="0">
                          <a:effectLst/>
                          <a:latin typeface="Arial" panose="020B0604020202020204" pitchFamily="34" charset="0"/>
                          <a:cs typeface="Arial" panose="020B0604020202020204" pitchFamily="34" charset="0"/>
                        </a:rPr>
                        <a:t> </a:t>
                      </a:r>
                      <a:r>
                        <a:rPr lang="fr-FR" sz="1100" i="1" u="none" strike="noStrike" dirty="0" err="1">
                          <a:effectLst/>
                          <a:latin typeface="Arial" panose="020B0604020202020204" pitchFamily="34" charset="0"/>
                          <a:cs typeface="Arial" panose="020B0604020202020204" pitchFamily="34" charset="0"/>
                        </a:rPr>
                        <a:t>analysis</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3806637745"/>
                  </a:ext>
                </a:extLst>
              </a:tr>
              <a:tr h="197349">
                <a:tc gridSpan="2">
                  <a:txBody>
                    <a:bodyPr/>
                    <a:lstStyle/>
                    <a:p>
                      <a:pPr algn="l" fontAlgn="ctr"/>
                      <a:r>
                        <a:rPr lang="fr-FR" sz="1100" i="1" u="none" strike="noStrike" dirty="0" err="1">
                          <a:effectLst/>
                          <a:latin typeface="Arial" panose="020B0604020202020204" pitchFamily="34" charset="0"/>
                          <a:cs typeface="Arial" panose="020B0604020202020204" pitchFamily="34" charset="0"/>
                        </a:rPr>
                        <a:t>Genetic</a:t>
                      </a:r>
                      <a:r>
                        <a:rPr lang="fr-FR" sz="1100" i="1" u="none" strike="noStrike" dirty="0">
                          <a:effectLst/>
                          <a:latin typeface="Arial" panose="020B0604020202020204" pitchFamily="34" charset="0"/>
                          <a:cs typeface="Arial" panose="020B0604020202020204" pitchFamily="34" charset="0"/>
                        </a:rPr>
                        <a:t> and Cancer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38444174"/>
                  </a:ext>
                </a:extLst>
              </a:tr>
              <a:tr h="197349">
                <a:tc gridSpan="3">
                  <a:txBody>
                    <a:bodyPr/>
                    <a:lstStyle/>
                    <a:p>
                      <a:pPr algn="l" fontAlgn="ctr"/>
                      <a:r>
                        <a:rPr lang="fr-FR" sz="1100" i="1" u="none" strike="noStrike" dirty="0" err="1">
                          <a:effectLst/>
                          <a:latin typeface="Arial" panose="020B0604020202020204" pitchFamily="34" charset="0"/>
                          <a:cs typeface="Arial" panose="020B0604020202020204" pitchFamily="34" charset="0"/>
                        </a:rPr>
                        <a:t>Angiogenesis</a:t>
                      </a:r>
                      <a:r>
                        <a:rPr lang="fr-FR" sz="1100" i="1" u="none" strike="noStrike" dirty="0">
                          <a:effectLst/>
                          <a:latin typeface="Arial" panose="020B0604020202020204" pitchFamily="34" charset="0"/>
                          <a:cs typeface="Arial" panose="020B0604020202020204" pitchFamily="34" charset="0"/>
                        </a:rPr>
                        <a:t> and </a:t>
                      </a:r>
                      <a:r>
                        <a:rPr lang="fr-FR" sz="1100" i="1" u="none" strike="noStrike" dirty="0" err="1">
                          <a:effectLst/>
                          <a:latin typeface="Arial" panose="020B0604020202020204" pitchFamily="34" charset="0"/>
                          <a:cs typeface="Arial" panose="020B0604020202020204" pitchFamily="34" charset="0"/>
                        </a:rPr>
                        <a:t>targeted</a:t>
                      </a:r>
                      <a:r>
                        <a:rPr lang="fr-FR" sz="1100" i="1" u="none" strike="noStrike" dirty="0">
                          <a:effectLst/>
                          <a:latin typeface="Arial" panose="020B0604020202020204" pitchFamily="34" charset="0"/>
                          <a:cs typeface="Arial" panose="020B0604020202020204" pitchFamily="34" charset="0"/>
                        </a:rPr>
                        <a:t> </a:t>
                      </a:r>
                      <a:r>
                        <a:rPr lang="fr-FR" sz="1100" i="1" u="none" strike="noStrike" dirty="0" err="1">
                          <a:effectLst/>
                          <a:latin typeface="Arial" panose="020B0604020202020204" pitchFamily="34" charset="0"/>
                          <a:cs typeface="Arial" panose="020B0604020202020204" pitchFamily="34" charset="0"/>
                        </a:rPr>
                        <a:t>therapy</a:t>
                      </a:r>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14611646"/>
                  </a:ext>
                </a:extLst>
              </a:tr>
              <a:tr h="197349">
                <a:tc gridSpan="2">
                  <a:txBody>
                    <a:bodyPr/>
                    <a:lstStyle/>
                    <a:p>
                      <a:pPr algn="l" fontAlgn="ctr"/>
                      <a:r>
                        <a:rPr lang="fr-FR" sz="1100" i="1" u="none" strike="noStrike" dirty="0" err="1">
                          <a:effectLst/>
                          <a:latin typeface="Arial" panose="020B0604020202020204" pitchFamily="34" charset="0"/>
                          <a:cs typeface="Arial" panose="020B0604020202020204" pitchFamily="34" charset="0"/>
                        </a:rPr>
                        <a:t>Metabolism</a:t>
                      </a:r>
                      <a:r>
                        <a:rPr lang="fr-FR" sz="1100" i="1" u="none" strike="noStrike" dirty="0">
                          <a:effectLst/>
                          <a:latin typeface="Arial" panose="020B0604020202020204" pitchFamily="34" charset="0"/>
                          <a:cs typeface="Arial" panose="020B0604020202020204" pitchFamily="34" charset="0"/>
                        </a:rPr>
                        <a:t> in cancer </a:t>
                      </a:r>
                      <a:r>
                        <a:rPr lang="fr-FR" sz="1100" i="1" u="none" strike="noStrike" dirty="0" err="1">
                          <a:effectLst/>
                          <a:latin typeface="Arial" panose="020B0604020202020204" pitchFamily="34" charset="0"/>
                          <a:cs typeface="Arial" panose="020B0604020202020204" pitchFamily="34" charset="0"/>
                        </a:rPr>
                        <a:t>cell</a:t>
                      </a:r>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1589466636"/>
                  </a:ext>
                </a:extLst>
              </a:tr>
              <a:tr h="197349">
                <a:tc gridSpan="2">
                  <a:txBody>
                    <a:bodyPr/>
                    <a:lstStyle/>
                    <a:p>
                      <a:pPr algn="l" fontAlgn="ctr"/>
                      <a:r>
                        <a:rPr lang="fr-FR" sz="1100" i="1" u="none" strike="noStrike">
                          <a:effectLst/>
                          <a:latin typeface="Arial" panose="020B0604020202020204" pitchFamily="34" charset="0"/>
                          <a:cs typeface="Arial" panose="020B0604020202020204" pitchFamily="34" charset="0"/>
                        </a:rPr>
                        <a:t>Cell death and cancer </a:t>
                      </a:r>
                      <a:endParaRPr lang="fr-FR" sz="1100" b="0" i="1" u="none" strike="noStrike">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412783566"/>
                  </a:ext>
                </a:extLst>
              </a:tr>
              <a:tr h="197349">
                <a:tc gridSpan="3">
                  <a:txBody>
                    <a:bodyPr/>
                    <a:lstStyle/>
                    <a:p>
                      <a:pPr algn="l" fontAlgn="ctr"/>
                      <a:r>
                        <a:rPr lang="fr-FR" sz="1100" i="1" u="none" strike="noStrike" dirty="0" err="1">
                          <a:effectLst/>
                          <a:latin typeface="Arial" panose="020B0604020202020204" pitchFamily="34" charset="0"/>
                          <a:cs typeface="Arial" panose="020B0604020202020204" pitchFamily="34" charset="0"/>
                        </a:rPr>
                        <a:t>Mechanism</a:t>
                      </a:r>
                      <a:r>
                        <a:rPr lang="fr-FR" sz="1100" i="1" u="none" strike="noStrike" dirty="0">
                          <a:effectLst/>
                          <a:latin typeface="Arial" panose="020B0604020202020204" pitchFamily="34" charset="0"/>
                          <a:cs typeface="Arial" panose="020B0604020202020204" pitchFamily="34" charset="0"/>
                        </a:rPr>
                        <a:t> of </a:t>
                      </a:r>
                      <a:r>
                        <a:rPr lang="fr-FR" sz="1100" i="1" u="none" strike="noStrike" dirty="0" err="1">
                          <a:effectLst/>
                          <a:latin typeface="Arial" panose="020B0604020202020204" pitchFamily="34" charset="0"/>
                          <a:cs typeface="Arial" panose="020B0604020202020204" pitchFamily="34" charset="0"/>
                        </a:rPr>
                        <a:t>cell</a:t>
                      </a:r>
                      <a:r>
                        <a:rPr lang="fr-FR" sz="1100" i="1" u="none" strike="noStrike" dirty="0">
                          <a:effectLst/>
                          <a:latin typeface="Arial" panose="020B0604020202020204" pitchFamily="34" charset="0"/>
                          <a:cs typeface="Arial" panose="020B0604020202020204" pitchFamily="34" charset="0"/>
                        </a:rPr>
                        <a:t> transformation</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292285448"/>
                  </a:ext>
                </a:extLst>
              </a:tr>
              <a:tr h="197349">
                <a:tc>
                  <a:txBody>
                    <a:bodyPr/>
                    <a:lstStyle/>
                    <a:p>
                      <a:pPr algn="l" fontAlgn="ctr"/>
                      <a:r>
                        <a:rPr lang="fr-FR" sz="1100" i="1" u="none" strike="noStrike" dirty="0">
                          <a:effectLst/>
                          <a:latin typeface="Arial" panose="020B0604020202020204" pitchFamily="34" charset="0"/>
                          <a:cs typeface="Arial" panose="020B0604020202020204" pitchFamily="34" charset="0"/>
                        </a:rPr>
                        <a:t>EMT</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l" fontAlgn="b"/>
                      <a:r>
                        <a:rPr lang="fr-FR" sz="1100" i="1" u="none" strike="noStrike">
                          <a:effectLst/>
                          <a:latin typeface="Arial" panose="020B0604020202020204" pitchFamily="34" charset="0"/>
                          <a:cs typeface="Arial" panose="020B0604020202020204" pitchFamily="34" charset="0"/>
                        </a:rPr>
                        <a:t> </a:t>
                      </a:r>
                      <a:endParaRPr lang="fr-FR" sz="1100" b="0" i="1" u="none" strike="noStrike">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1421381568"/>
                  </a:ext>
                </a:extLst>
              </a:tr>
              <a:tr h="197349">
                <a:tc>
                  <a:txBody>
                    <a:bodyPr/>
                    <a:lstStyle/>
                    <a:p>
                      <a:pPr algn="l" fontAlgn="ctr"/>
                      <a:r>
                        <a:rPr lang="fr-FR" sz="1100" i="1" u="none" strike="noStrike">
                          <a:effectLst/>
                          <a:latin typeface="Arial" panose="020B0604020202020204" pitchFamily="34" charset="0"/>
                          <a:cs typeface="Arial" panose="020B0604020202020204" pitchFamily="34" charset="0"/>
                        </a:rPr>
                        <a:t>Stem Cell </a:t>
                      </a:r>
                      <a:endParaRPr lang="fr-FR" sz="1100" b="0" i="1" u="none" strike="noStrike">
                        <a:effectLst/>
                        <a:latin typeface="Arial" panose="020B0604020202020204" pitchFamily="34" charset="0"/>
                        <a:cs typeface="Arial" panose="020B0604020202020204" pitchFamily="34" charset="0"/>
                      </a:endParaRPr>
                    </a:p>
                  </a:txBody>
                  <a:tcPr marL="9525" marR="9525" marT="9525" marB="0" anchor="ctr">
                    <a:noFill/>
                  </a:tcPr>
                </a:tc>
                <a:tc>
                  <a:txBody>
                    <a:bodyPr/>
                    <a:lstStyle/>
                    <a:p>
                      <a:pPr algn="l" fontAlgn="b"/>
                      <a:r>
                        <a:rPr lang="fr-FR" sz="1100" i="1" u="none" strike="noStrike">
                          <a:effectLst/>
                          <a:latin typeface="Arial" panose="020B0604020202020204" pitchFamily="34" charset="0"/>
                          <a:cs typeface="Arial" panose="020B0604020202020204" pitchFamily="34" charset="0"/>
                        </a:rPr>
                        <a:t> </a:t>
                      </a:r>
                      <a:endParaRPr lang="fr-FR" sz="1100" b="0" i="1" u="none" strike="noStrike">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371202051"/>
                  </a:ext>
                </a:extLst>
              </a:tr>
              <a:tr h="197349">
                <a:tc gridSpan="2">
                  <a:txBody>
                    <a:bodyPr/>
                    <a:lstStyle/>
                    <a:p>
                      <a:pPr algn="l" fontAlgn="ctr"/>
                      <a:r>
                        <a:rPr lang="fr-FR" sz="1100" i="1" u="none" strike="noStrike">
                          <a:effectLst/>
                          <a:latin typeface="Arial" panose="020B0604020202020204" pitchFamily="34" charset="0"/>
                          <a:cs typeface="Arial" panose="020B0604020202020204" pitchFamily="34" charset="0"/>
                        </a:rPr>
                        <a:t>Immunology and cancer</a:t>
                      </a:r>
                      <a:endParaRPr lang="fr-FR" sz="1100" b="0" i="1" u="none" strike="noStrike">
                        <a:effectLst/>
                        <a:latin typeface="Arial" panose="020B0604020202020204" pitchFamily="34" charset="0"/>
                        <a:cs typeface="Arial" panose="020B0604020202020204" pitchFamily="34" charset="0"/>
                      </a:endParaRPr>
                    </a:p>
                  </a:txBody>
                  <a:tcPr marL="9525" marR="9525" marT="9525" marB="0" anchor="ctr">
                    <a:noFill/>
                  </a:tcPr>
                </a:tc>
                <a:tc hMerge="1">
                  <a:txBody>
                    <a:bodyPr/>
                    <a:lstStyle/>
                    <a:p>
                      <a:endParaRPr lang="fr-FR"/>
                    </a:p>
                  </a:txBody>
                  <a:tcPr/>
                </a:tc>
                <a:tc>
                  <a:txBody>
                    <a:bodyPr/>
                    <a:lstStyle/>
                    <a:p>
                      <a:pPr algn="l" fontAlgn="b"/>
                      <a:r>
                        <a:rPr lang="fr-FR" sz="1100" i="1" u="none" strike="noStrike" dirty="0">
                          <a:effectLst/>
                          <a:latin typeface="Arial" panose="020B0604020202020204" pitchFamily="34" charset="0"/>
                          <a:cs typeface="Arial" panose="020B0604020202020204" pitchFamily="34" charset="0"/>
                        </a:rPr>
                        <a:t> </a:t>
                      </a:r>
                      <a:endParaRPr lang="fr-FR" sz="1100" b="0" i="1" u="none" strike="noStrike" dirty="0">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val="3105555718"/>
                  </a:ext>
                </a:extLst>
              </a:tr>
            </a:tbl>
          </a:graphicData>
        </a:graphic>
      </p:graphicFrame>
      <p:sp>
        <p:nvSpPr>
          <p:cNvPr id="5" name="Espace réservé du pied de page 4"/>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478442" y="3024529"/>
            <a:ext cx="8402129" cy="3547125"/>
          </a:xfrm>
          <a:prstGeom prst="rect">
            <a:avLst/>
          </a:prstGeom>
          <a:ln w="19050">
            <a:solidFill>
              <a:srgbClr val="FF6600"/>
            </a:solidFill>
          </a:ln>
        </p:spPr>
        <p:txBody>
          <a:bodyPr wrap="square">
            <a:spAutoFit/>
          </a:bodyPr>
          <a:lstStyle/>
          <a:p>
            <a:pPr>
              <a:spcBef>
                <a:spcPts val="600"/>
              </a:spcBef>
              <a:buNone/>
            </a:pPr>
            <a:r>
              <a:rPr lang="fr-FR" sz="1600" b="1" dirty="0" smtClean="0">
                <a:solidFill>
                  <a:srgbClr val="0070C0"/>
                </a:solidFill>
                <a:latin typeface="Arial" panose="020B0604020202020204" pitchFamily="34" charset="0"/>
                <a:cs typeface="Arial" panose="020B0604020202020204" pitchFamily="34" charset="0"/>
              </a:rPr>
              <a:t>Objectif </a:t>
            </a:r>
            <a:r>
              <a:rPr lang="fr-FR" sz="1600" b="1" dirty="0">
                <a:solidFill>
                  <a:srgbClr val="0070C0"/>
                </a:solidFill>
                <a:latin typeface="Arial" panose="020B0604020202020204" pitchFamily="34" charset="0"/>
                <a:cs typeface="Arial" panose="020B0604020202020204" pitchFamily="34" charset="0"/>
              </a:rPr>
              <a:t>pédagogique :</a:t>
            </a:r>
          </a:p>
          <a:p>
            <a:pPr lvl="1">
              <a:spcBef>
                <a:spcPts val="300"/>
              </a:spcBef>
            </a:pPr>
            <a:r>
              <a:rPr lang="fr-FR" altLang="fr-FR" sz="1400" dirty="0">
                <a:latin typeface="Arial" panose="020B0604020202020204" pitchFamily="34" charset="0"/>
                <a:cs typeface="Arial" panose="020B0604020202020204" pitchFamily="34" charset="0"/>
              </a:rPr>
              <a:t>Acquérir les connaissances fondamentales nécessaires à la compréhension des principaux mécanismes sous-tendant le développement cancéreux</a:t>
            </a:r>
            <a:endParaRPr lang="fr-FR" sz="1400" dirty="0">
              <a:latin typeface="Arial" panose="020B0604020202020204" pitchFamily="34" charset="0"/>
              <a:cs typeface="Arial" panose="020B0604020202020204" pitchFamily="34" charset="0"/>
            </a:endParaRPr>
          </a:p>
          <a:p>
            <a:pPr>
              <a:spcBef>
                <a:spcPts val="600"/>
              </a:spcBef>
              <a:buNone/>
            </a:pPr>
            <a:r>
              <a:rPr lang="fr-FR" altLang="fr-FR" sz="1600" b="1" dirty="0">
                <a:solidFill>
                  <a:srgbClr val="0070C0"/>
                </a:solidFill>
                <a:latin typeface="Arial" panose="020B0604020202020204" pitchFamily="34" charset="0"/>
                <a:cs typeface="Arial" panose="020B0604020202020204" pitchFamily="34" charset="0"/>
              </a:rPr>
              <a:t>Enseignement :</a:t>
            </a:r>
          </a:p>
          <a:p>
            <a:pPr lvl="1">
              <a:spcBef>
                <a:spcPts val="600"/>
              </a:spcBef>
            </a:pPr>
            <a:r>
              <a:rPr lang="fr-FR" altLang="fr-FR" sz="1400" dirty="0" smtClean="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11 Cours présentiels, </a:t>
            </a:r>
            <a:r>
              <a:rPr lang="fr-FR" altLang="fr-FR" sz="1400" dirty="0" err="1">
                <a:latin typeface="Arial" panose="020B0604020202020204" pitchFamily="34" charset="0"/>
                <a:cs typeface="Arial" panose="020B0604020202020204" pitchFamily="34" charset="0"/>
              </a:rPr>
              <a:t>distanciels</a:t>
            </a:r>
            <a:endParaRPr lang="fr-FR" altLang="fr-FR" sz="1400" dirty="0">
              <a:latin typeface="Arial" panose="020B0604020202020204" pitchFamily="34" charset="0"/>
              <a:cs typeface="Arial" panose="020B0604020202020204" pitchFamily="34" charset="0"/>
            </a:endParaRPr>
          </a:p>
          <a:p>
            <a:pPr lvl="1"/>
            <a:r>
              <a:rPr lang="fr-FR" altLang="fr-FR" sz="1400" dirty="0" smtClean="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TD (analyses d’articles)</a:t>
            </a:r>
          </a:p>
          <a:p>
            <a:pPr lvl="1"/>
            <a:r>
              <a:rPr lang="fr-FR" altLang="fr-FR" sz="1400" dirty="0" smtClean="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CC </a:t>
            </a:r>
          </a:p>
          <a:p>
            <a:pPr lvl="1"/>
            <a:r>
              <a:rPr lang="fr-FR" altLang="fr-FR" sz="1400" dirty="0" smtClean="0">
                <a:latin typeface="Arial" panose="020B0604020202020204" pitchFamily="34" charset="0"/>
                <a:cs typeface="Arial" panose="020B0604020202020204" pitchFamily="34" charset="0"/>
              </a:rPr>
              <a:t>- </a:t>
            </a:r>
            <a:r>
              <a:rPr lang="fr-FR" altLang="fr-FR" sz="1400" dirty="0">
                <a:latin typeface="Arial" panose="020B0604020202020204" pitchFamily="34" charset="0"/>
                <a:cs typeface="Arial" panose="020B0604020202020204" pitchFamily="34" charset="0"/>
              </a:rPr>
              <a:t>Examen : Analyse d’article</a:t>
            </a:r>
          </a:p>
          <a:p>
            <a:pPr>
              <a:spcBef>
                <a:spcPts val="0"/>
              </a:spcBef>
              <a:buNone/>
            </a:pPr>
            <a:endParaRPr lang="fr-FR" altLang="fr-FR" dirty="0">
              <a:latin typeface="Arial" panose="020B0604020202020204" pitchFamily="34" charset="0"/>
              <a:cs typeface="Arial" panose="020B0604020202020204" pitchFamily="34" charset="0"/>
            </a:endParaRPr>
          </a:p>
          <a:p>
            <a:pPr>
              <a:spcBef>
                <a:spcPts val="0"/>
              </a:spcBef>
              <a:buNone/>
            </a:pPr>
            <a:endParaRPr lang="fr-FR" altLang="fr-FR" dirty="0">
              <a:latin typeface="Arial" panose="020B0604020202020204" pitchFamily="34" charset="0"/>
              <a:cs typeface="Arial" panose="020B0604020202020204" pitchFamily="34" charset="0"/>
            </a:endParaRPr>
          </a:p>
          <a:p>
            <a:pPr>
              <a:spcBef>
                <a:spcPts val="0"/>
              </a:spcBef>
              <a:buNone/>
            </a:pPr>
            <a:endParaRPr lang="fr-FR" altLang="fr-FR" dirty="0">
              <a:latin typeface="Arial" panose="020B0604020202020204" pitchFamily="34" charset="0"/>
              <a:cs typeface="Arial" panose="020B0604020202020204" pitchFamily="34" charset="0"/>
            </a:endParaRPr>
          </a:p>
          <a:p>
            <a:pPr>
              <a:spcBef>
                <a:spcPts val="0"/>
              </a:spcBef>
              <a:buNone/>
            </a:pPr>
            <a:r>
              <a:rPr lang="fr-FR" altLang="fr-FR" sz="1600" b="1" dirty="0">
                <a:solidFill>
                  <a:srgbClr val="0070C0"/>
                </a:solidFill>
                <a:latin typeface="Arial" panose="020B0604020202020204" pitchFamily="34" charset="0"/>
                <a:cs typeface="Arial" panose="020B0604020202020204" pitchFamily="34" charset="0"/>
              </a:rPr>
              <a:t>Candidature : </a:t>
            </a:r>
            <a:r>
              <a:rPr lang="fr-FR" sz="1400" dirty="0">
                <a:solidFill>
                  <a:srgbClr val="FF0000"/>
                </a:solidFill>
                <a:latin typeface="Arial" panose="020B0604020202020204" pitchFamily="34" charset="0"/>
                <a:cs typeface="Arial" panose="020B0604020202020204" pitchFamily="34" charset="0"/>
              </a:rPr>
              <a:t>Lettre de motivation impérative (anglais) à adresser à L. Pelletier </a:t>
            </a:r>
          </a:p>
          <a:p>
            <a:pPr>
              <a:tabLst>
                <a:tab pos="2690813" algn="l"/>
              </a:tabLst>
            </a:pPr>
            <a:endParaRPr lang="fr-FR" altLang="fr-FR" sz="2000" dirty="0">
              <a:latin typeface="Arial" panose="020B0604020202020204" pitchFamily="34" charset="0"/>
              <a:cs typeface="Arial" panose="020B0604020202020204" pitchFamily="34" charset="0"/>
            </a:endParaRPr>
          </a:p>
        </p:txBody>
      </p:sp>
      <p:sp>
        <p:nvSpPr>
          <p:cNvPr id="6" name="ZoneTexte 5"/>
          <p:cNvSpPr txBox="1"/>
          <p:nvPr/>
        </p:nvSpPr>
        <p:spPr>
          <a:xfrm>
            <a:off x="6620188" y="1707250"/>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860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9507"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8427"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80435"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40295" y="1158577"/>
            <a:ext cx="1200954" cy="646331"/>
          </a:xfrm>
          <a:prstGeom prst="rect">
            <a:avLst/>
          </a:prstGeom>
        </p:spPr>
        <p:txBody>
          <a:bodyPr wrap="square">
            <a:spAutoFit/>
          </a:bodyPr>
          <a:lstStyle/>
          <a:p>
            <a:pPr algn="ctr"/>
            <a:r>
              <a:rPr lang="fr-FR" altLang="fr-FR" dirty="0" smtClean="0"/>
              <a:t>Jeudi  après-midi</a:t>
            </a:r>
            <a:endParaRPr lang="fr-FR" dirty="0"/>
          </a:p>
        </p:txBody>
      </p:sp>
      <p:sp>
        <p:nvSpPr>
          <p:cNvPr id="32" name="Rectangle 31"/>
          <p:cNvSpPr/>
          <p:nvPr/>
        </p:nvSpPr>
        <p:spPr>
          <a:xfrm>
            <a:off x="-102129" y="2301645"/>
            <a:ext cx="8962845" cy="523220"/>
          </a:xfrm>
          <a:prstGeom prst="rect">
            <a:avLst/>
          </a:prstGeom>
        </p:spPr>
        <p:txBody>
          <a:bodyPr wrap="square" lIns="0" tIns="0" bIns="0">
            <a:spAutoFit/>
          </a:bodyPr>
          <a:lstStyle/>
          <a:p>
            <a:pPr marL="542925">
              <a:spcBef>
                <a:spcPts val="600"/>
              </a:spcBef>
              <a:tabLst>
                <a:tab pos="2690813" algn="l"/>
              </a:tabLst>
            </a:pPr>
            <a:r>
              <a:rPr lang="fr-FR" altLang="fr-FR" b="1" dirty="0" smtClean="0">
                <a:solidFill>
                  <a:srgbClr val="0070C0"/>
                </a:solidFill>
                <a:latin typeface="Arial" panose="020B0604020202020204" pitchFamily="34" charset="0"/>
                <a:cs typeface="Arial" panose="020B0604020202020204" pitchFamily="34" charset="0"/>
              </a:rPr>
              <a:t>Responsables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Marie Bidart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MBidart@chu-grenoble.fr</a:t>
            </a:r>
            <a:r>
              <a:rPr lang="fr-FR" altLang="fr-FR" sz="1600" dirty="0" smtClean="0">
                <a:latin typeface="Arial" panose="020B0604020202020204" pitchFamily="34" charset="0"/>
                <a:cs typeface="Arial" panose="020B0604020202020204" pitchFamily="34" charset="0"/>
              </a:rPr>
              <a:t>) </a:t>
            </a:r>
            <a:r>
              <a:rPr lang="fr-FR" altLang="fr-FR" dirty="0" smtClean="0">
                <a:latin typeface="Arial" panose="020B0604020202020204" pitchFamily="34" charset="0"/>
                <a:cs typeface="Arial" panose="020B0604020202020204" pitchFamily="34" charset="0"/>
              </a:rPr>
              <a:t>/ Laurent </a:t>
            </a:r>
            <a:r>
              <a:rPr lang="fr-FR" altLang="fr-FR" dirty="0">
                <a:latin typeface="Arial" panose="020B0604020202020204" pitchFamily="34" charset="0"/>
                <a:cs typeface="Arial" panose="020B0604020202020204" pitchFamily="34" charset="0"/>
              </a:rPr>
              <a:t>Pelletier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3"/>
              </a:rPr>
              <a:t>laurent.pelletier</a:t>
            </a:r>
            <a:r>
              <a:rPr lang="fr-FR" sz="1600" dirty="0" smtClean="0">
                <a:latin typeface="Arial" panose="020B0604020202020204" pitchFamily="34" charset="0"/>
                <a:cs typeface="Arial" panose="020B0604020202020204" pitchFamily="34" charset="0"/>
                <a:hlinkClick r:id="rId3"/>
              </a:rPr>
              <a:t>@univ-grenoble-alpes.fr</a:t>
            </a:r>
            <a:r>
              <a:rPr lang="fr-FR" sz="1600" dirty="0" smtClean="0">
                <a:latin typeface="Arial" panose="020B0604020202020204" pitchFamily="34" charset="0"/>
                <a:cs typeface="Arial" panose="020B0604020202020204" pitchFamily="34" charset="0"/>
              </a:rPr>
              <a:t>)</a:t>
            </a:r>
            <a:endParaRPr lang="fr-FR" sz="1600" dirty="0">
              <a:latin typeface="Arial" panose="020B0604020202020204" pitchFamily="34" charset="0"/>
              <a:cs typeface="Arial" panose="020B0604020202020204" pitchFamily="34" charset="0"/>
            </a:endParaRPr>
          </a:p>
        </p:txBody>
      </p:sp>
      <p:sp>
        <p:nvSpPr>
          <p:cNvPr id="33" name="Rectangle 32"/>
          <p:cNvSpPr/>
          <p:nvPr/>
        </p:nvSpPr>
        <p:spPr>
          <a:xfrm>
            <a:off x="7618362" y="803537"/>
            <a:ext cx="1572787" cy="369332"/>
          </a:xfrm>
          <a:prstGeom prst="rect">
            <a:avLst/>
          </a:prstGeom>
        </p:spPr>
        <p:txBody>
          <a:bodyPr wrap="square">
            <a:spAutoFit/>
          </a:bodyPr>
          <a:lstStyle/>
          <a:p>
            <a:pPr>
              <a:spcBef>
                <a:spcPts val="1200"/>
              </a:spcBef>
              <a:tabLst>
                <a:tab pos="6904038" algn="l"/>
              </a:tabLst>
            </a:pPr>
            <a:r>
              <a:rPr lang="fr-FR" altLang="fr-FR" b="1" dirty="0">
                <a:solidFill>
                  <a:srgbClr val="FF0000"/>
                </a:solidFill>
              </a:rPr>
              <a:t>UE en anglais</a:t>
            </a:r>
            <a:endParaRPr lang="fr-FR" altLang="fr-FR" dirty="0"/>
          </a:p>
        </p:txBody>
      </p:sp>
    </p:spTree>
    <p:extLst>
      <p:ext uri="{BB962C8B-B14F-4D97-AF65-F5344CB8AC3E}">
        <p14:creationId xmlns:p14="http://schemas.microsoft.com/office/powerpoint/2010/main" val="1630191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1979" y="2953265"/>
            <a:ext cx="7920680" cy="769441"/>
          </a:xfrm>
          <a:prstGeom prst="rect">
            <a:avLst/>
          </a:prstGeom>
        </p:spPr>
        <p:txBody>
          <a:bodyPr wrap="square">
            <a:spAutoFit/>
          </a:bodyPr>
          <a:lstStyle/>
          <a:p>
            <a:pPr algn="ctr"/>
            <a:r>
              <a:rPr lang="fr-FR" sz="4400" dirty="0"/>
              <a:t>UE à </a:t>
            </a:r>
            <a:r>
              <a:rPr lang="fr-FR" sz="4400" dirty="0" smtClean="0"/>
              <a:t>3 </a:t>
            </a:r>
            <a:r>
              <a:rPr lang="fr-FR" sz="4400" dirty="0"/>
              <a:t>ECTS</a:t>
            </a:r>
          </a:p>
        </p:txBody>
      </p:sp>
      <p:sp>
        <p:nvSpPr>
          <p:cNvPr id="4" name="Espace réservé du pied de page 3"/>
          <p:cNvSpPr>
            <a:spLocks noGrp="1"/>
          </p:cNvSpPr>
          <p:nvPr>
            <p:ph type="ftr" sz="quarter" idx="11"/>
          </p:nvPr>
        </p:nvSpPr>
        <p:spPr>
          <a:xfrm>
            <a:off x="3028949" y="6356351"/>
            <a:ext cx="3839442" cy="365125"/>
          </a:xfrm>
        </p:spPr>
        <p:txBody>
          <a:bodyPr/>
          <a:lstStyle/>
          <a:p>
            <a:r>
              <a:rPr lang="fr-FR" dirty="0"/>
              <a:t>Année universitaire 2022-2023 </a:t>
            </a:r>
          </a:p>
          <a:p>
            <a:r>
              <a:rPr lang="fr-FR" dirty="0"/>
              <a:t>Université Grenoble Alpes – Tous droits réservés</a:t>
            </a:r>
          </a:p>
        </p:txBody>
      </p:sp>
      <p:pic>
        <p:nvPicPr>
          <p:cNvPr id="5" name="Image 4" descr="\\ad.u-ga.fr\home\l\lambemar\Bureau\index.png"/>
          <p:cNvPicPr/>
          <p:nvPr/>
        </p:nvPicPr>
        <p:blipFill>
          <a:blip r:embed="rId3">
            <a:extLst>
              <a:ext uri="{28A0092B-C50C-407E-A947-70E740481C1C}">
                <a14:useLocalDpi xmlns:a14="http://schemas.microsoft.com/office/drawing/2010/main" val="0"/>
              </a:ext>
            </a:extLst>
          </a:blip>
          <a:srcRect/>
          <a:stretch>
            <a:fillRect/>
          </a:stretch>
        </p:blipFill>
        <p:spPr bwMode="auto">
          <a:xfrm>
            <a:off x="0" y="301539"/>
            <a:ext cx="3147060" cy="1460500"/>
          </a:xfrm>
          <a:prstGeom prst="rect">
            <a:avLst/>
          </a:prstGeom>
          <a:noFill/>
          <a:ln>
            <a:noFill/>
          </a:ln>
        </p:spPr>
      </p:pic>
    </p:spTree>
    <p:extLst>
      <p:ext uri="{BB962C8B-B14F-4D97-AF65-F5344CB8AC3E}">
        <p14:creationId xmlns:p14="http://schemas.microsoft.com/office/powerpoint/2010/main" val="3942153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181322"/>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sz="2800" b="1" i="1" dirty="0" err="1">
                <a:solidFill>
                  <a:schemeClr val="accent1">
                    <a:lumMod val="75000"/>
                  </a:schemeClr>
                </a:solidFill>
              </a:rPr>
              <a:t>Health</a:t>
            </a:r>
            <a:r>
              <a:rPr lang="fr-FR" sz="2800" b="1" i="1" dirty="0">
                <a:solidFill>
                  <a:schemeClr val="accent1">
                    <a:lumMod val="75000"/>
                  </a:schemeClr>
                </a:solidFill>
              </a:rPr>
              <a:t> Innovation Report</a:t>
            </a:r>
          </a:p>
          <a:p>
            <a:pPr marL="715963" indent="0" eaLnBrk="1" hangingPunct="1">
              <a:spcBef>
                <a:spcPts val="0"/>
              </a:spcBef>
              <a:buNone/>
              <a:tabLst>
                <a:tab pos="2690813" algn="l"/>
              </a:tabLst>
            </a:pPr>
            <a:endParaRPr lang="fr-FR" altLang="fr-FR" sz="1200" dirty="0">
              <a:solidFill>
                <a:srgbClr val="FF000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74209" y="2794291"/>
            <a:ext cx="8688636" cy="2246769"/>
          </a:xfrm>
          <a:prstGeom prst="rect">
            <a:avLst/>
          </a:prstGeom>
          <a:ln w="19050">
            <a:solidFill>
              <a:srgbClr val="FF6600"/>
            </a:solidFill>
          </a:ln>
        </p:spPr>
        <p:txBody>
          <a:bodyPr wrap="square">
            <a:spAutoFit/>
          </a:bodyPr>
          <a:lstStyle/>
          <a:p>
            <a:pPr marL="361950" defTabSz="361950">
              <a:spcBef>
                <a:spcPts val="600"/>
              </a:spcBef>
              <a:tabLst>
                <a:tab pos="2690813" algn="l"/>
              </a:tabLst>
            </a:pPr>
            <a:r>
              <a:rPr lang="fr-FR" sz="1600" b="1" dirty="0" smtClean="0">
                <a:solidFill>
                  <a:srgbClr val="0070C0"/>
                </a:solidFill>
                <a:latin typeface="Arial" panose="020B0604020202020204" pitchFamily="34" charset="0"/>
                <a:cs typeface="Arial" panose="020B0604020202020204" pitchFamily="34" charset="0"/>
              </a:rPr>
              <a:t>Objectif </a:t>
            </a:r>
            <a:r>
              <a:rPr lang="fr-FR" sz="1600" b="1" dirty="0">
                <a:solidFill>
                  <a:srgbClr val="0070C0"/>
                </a:solidFill>
                <a:latin typeface="Arial" panose="020B0604020202020204" pitchFamily="34" charset="0"/>
                <a:cs typeface="Arial" panose="020B0604020202020204" pitchFamily="34" charset="0"/>
              </a:rPr>
              <a:t>pédagogique</a:t>
            </a:r>
            <a:r>
              <a:rPr lang="fr-FR" sz="1600" dirty="0">
                <a:solidFill>
                  <a:srgbClr val="0070C0"/>
                </a:solidFill>
                <a:latin typeface="Arial" panose="020B0604020202020204" pitchFamily="34" charset="0"/>
                <a:cs typeface="Arial" panose="020B0604020202020204" pitchFamily="34" charset="0"/>
              </a:rPr>
              <a:t> :</a:t>
            </a:r>
          </a:p>
          <a:p>
            <a:pPr marL="534988" defTabSz="361950">
              <a:lnSpc>
                <a:spcPct val="100000"/>
              </a:lnSpc>
              <a:spcBef>
                <a:spcPts val="600"/>
              </a:spcBef>
              <a:buNone/>
            </a:pPr>
            <a:r>
              <a:rPr lang="fr-FR" sz="1400" dirty="0">
                <a:latin typeface="Arial" panose="020B0604020202020204" pitchFamily="34" charset="0"/>
                <a:cs typeface="Arial" panose="020B0604020202020204" pitchFamily="34" charset="0"/>
              </a:rPr>
              <a:t>Collecte d’informations (articles scientifiques, interviews, …) et synthèse rédactionnelle relative aux aspects scientifiques, sociétaux et économiques d’une innovation en santé.</a:t>
            </a:r>
          </a:p>
          <a:p>
            <a:pPr marL="361950" defTabSz="361950">
              <a:lnSpc>
                <a:spcPct val="100000"/>
              </a:lnSpc>
              <a:spcBef>
                <a:spcPts val="600"/>
              </a:spcBef>
              <a:buNone/>
            </a:pPr>
            <a:r>
              <a:rPr lang="fr-FR" sz="1600" b="1" dirty="0">
                <a:solidFill>
                  <a:srgbClr val="0070C0"/>
                </a:solidFill>
                <a:latin typeface="Arial" panose="020B0604020202020204" pitchFamily="34" charset="0"/>
                <a:cs typeface="Arial" panose="020B0604020202020204" pitchFamily="34" charset="0"/>
              </a:rPr>
              <a:t>Thèmes</a:t>
            </a:r>
            <a:r>
              <a:rPr lang="fr-FR" sz="1600" dirty="0">
                <a:solidFill>
                  <a:srgbClr val="0070C0"/>
                </a:solidFill>
                <a:latin typeface="Arial" panose="020B0604020202020204" pitchFamily="34" charset="0"/>
                <a:cs typeface="Arial" panose="020B0604020202020204" pitchFamily="34" charset="0"/>
              </a:rPr>
              <a:t>:</a:t>
            </a:r>
          </a:p>
          <a:p>
            <a:pPr marL="534988" defTabSz="361950">
              <a:lnSpc>
                <a:spcPct val="100000"/>
              </a:lnSpc>
              <a:spcBef>
                <a:spcPts val="600"/>
              </a:spcBef>
              <a:buNone/>
            </a:pPr>
            <a:r>
              <a:rPr lang="fr-FR" sz="1400" dirty="0">
                <a:latin typeface="Arial" panose="020B0604020202020204" pitchFamily="34" charset="0"/>
                <a:cs typeface="Arial" panose="020B0604020202020204" pitchFamily="34" charset="0"/>
              </a:rPr>
              <a:t>Au choix du binôme / trinôme d’étudiants, à valider par le responsable de l’UE.</a:t>
            </a:r>
          </a:p>
          <a:p>
            <a:pPr marL="534988" defTabSz="361950">
              <a:lnSpc>
                <a:spcPct val="100000"/>
              </a:lnSpc>
              <a:spcBef>
                <a:spcPts val="600"/>
              </a:spcBef>
              <a:buNone/>
            </a:pPr>
            <a:r>
              <a:rPr lang="fr-FR" sz="1400" dirty="0">
                <a:latin typeface="Arial" panose="020B0604020202020204" pitchFamily="34" charset="0"/>
                <a:cs typeface="Arial" panose="020B0604020202020204" pitchFamily="34" charset="0"/>
              </a:rPr>
              <a:t>Exemples de sujets choisi ces dernières années :</a:t>
            </a:r>
          </a:p>
          <a:p>
            <a:pPr marL="534988" defTabSz="361950">
              <a:lnSpc>
                <a:spcPct val="100000"/>
              </a:lnSpc>
              <a:spcBef>
                <a:spcPts val="0"/>
              </a:spcBef>
              <a:buNone/>
            </a:pPr>
            <a:r>
              <a:rPr lang="fr-FR" sz="1400" dirty="0">
                <a:latin typeface="Arial" panose="020B0604020202020204" pitchFamily="34" charset="0"/>
                <a:cs typeface="Arial" panose="020B0604020202020204" pitchFamily="34" charset="0"/>
              </a:rPr>
              <a:t>Applications santé des outils de réalité virtuelle, nouveaux anticorps thérapeutiques pour le traitement d’une maladie donnée, exosquelettes, …</a:t>
            </a:r>
            <a:endParaRPr lang="fr-FR" sz="1400" b="1" dirty="0">
              <a:latin typeface="Arial" panose="020B0604020202020204" pitchFamily="34" charset="0"/>
              <a:cs typeface="Arial" panose="020B0604020202020204" pitchFamily="34" charset="0"/>
            </a:endParaRPr>
          </a:p>
        </p:txBody>
      </p:sp>
      <p:sp>
        <p:nvSpPr>
          <p:cNvPr id="6" name="ZoneTexte 5"/>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87595"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2652"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297967" y="185640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27744" y="1655160"/>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0" name="Rectangle 29"/>
          <p:cNvSpPr/>
          <p:nvPr/>
        </p:nvSpPr>
        <p:spPr>
          <a:xfrm>
            <a:off x="0" y="2334957"/>
            <a:ext cx="8962845" cy="276999"/>
          </a:xfrm>
          <a:prstGeom prst="rect">
            <a:avLst/>
          </a:prstGeom>
        </p:spPr>
        <p:txBody>
          <a:bodyPr wrap="square" lIns="0" tIns="0" bIns="0">
            <a:spAutoFit/>
          </a:bodyPr>
          <a:lstStyle/>
          <a:p>
            <a:pPr marL="715963">
              <a:spcBef>
                <a:spcPts val="600"/>
              </a:spcBef>
              <a:tabLst>
                <a:tab pos="2690813"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Jean Breton </a:t>
            </a:r>
            <a:r>
              <a:rPr lang="fr-FR" altLang="fr-FR" sz="1600" dirty="0" smtClean="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Jean.Breton@univ-grenoble-alpes.fr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1335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1" y="18000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sz="2800" b="1" i="1" dirty="0">
                <a:solidFill>
                  <a:srgbClr val="0070C0"/>
                </a:solidFill>
              </a:rPr>
              <a:t>Introduction to </a:t>
            </a:r>
            <a:r>
              <a:rPr lang="fr-FR" sz="2800" b="1" i="1" dirty="0" err="1">
                <a:solidFill>
                  <a:srgbClr val="0070C0"/>
                </a:solidFill>
              </a:rPr>
              <a:t>drug</a:t>
            </a:r>
            <a:r>
              <a:rPr lang="fr-FR" sz="2800" b="1" i="1" dirty="0">
                <a:solidFill>
                  <a:srgbClr val="0070C0"/>
                </a:solidFill>
              </a:rPr>
              <a:t> design and </a:t>
            </a:r>
            <a:r>
              <a:rPr lang="fr-FR" sz="2800" b="1" i="1" dirty="0" err="1">
                <a:solidFill>
                  <a:srgbClr val="0070C0"/>
                </a:solidFill>
              </a:rPr>
              <a:t>drug</a:t>
            </a:r>
            <a:r>
              <a:rPr lang="fr-FR" sz="2800" b="1" i="1" dirty="0">
                <a:solidFill>
                  <a:srgbClr val="0070C0"/>
                </a:solidFill>
              </a:rPr>
              <a:t> </a:t>
            </a:r>
            <a:r>
              <a:rPr lang="fr-FR" sz="2800" b="1" i="1" dirty="0" err="1" smtClean="0">
                <a:solidFill>
                  <a:srgbClr val="0070C0"/>
                </a:solidFill>
              </a:rPr>
              <a:t>discovery</a:t>
            </a:r>
            <a:endParaRPr lang="fr-FR" sz="1600" b="1" i="1" dirty="0">
              <a:solidFill>
                <a:srgbClr val="0070C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52856" y="3146300"/>
            <a:ext cx="8488393" cy="2600712"/>
          </a:xfrm>
          <a:prstGeom prst="rect">
            <a:avLst/>
          </a:prstGeom>
          <a:ln w="19050">
            <a:solidFill>
              <a:srgbClr val="FF6600"/>
            </a:solidFill>
          </a:ln>
        </p:spPr>
        <p:txBody>
          <a:bodyPr wrap="square" lIns="0">
            <a:spAutoFit/>
          </a:bodyPr>
          <a:lstStyle/>
          <a:p>
            <a:pPr marL="542925">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Objectifs pédagogiques </a:t>
            </a:r>
            <a:r>
              <a:rPr lang="fr-FR" altLang="fr-FR" sz="1600" b="1" dirty="0">
                <a:solidFill>
                  <a:srgbClr val="0070C0"/>
                </a:solidFill>
                <a:latin typeface="Arial" panose="020B0604020202020204" pitchFamily="34" charset="0"/>
                <a:cs typeface="Arial" panose="020B0604020202020204" pitchFamily="34" charset="0"/>
              </a:rPr>
              <a:t>: </a:t>
            </a:r>
          </a:p>
          <a:p>
            <a:pPr marL="808038">
              <a:spcBef>
                <a:spcPts val="600"/>
              </a:spcBef>
            </a:pPr>
            <a:r>
              <a:rPr lang="fr-FR" altLang="fr-FR" sz="1400" dirty="0">
                <a:latin typeface="Arial" panose="020B0604020202020204" pitchFamily="34" charset="0"/>
                <a:cs typeface="Arial" panose="020B0604020202020204" pitchFamily="34" charset="0"/>
              </a:rPr>
              <a:t>Donner les bases de la conception de médicaments et de nouvelles substances biologiquement actives en exploitant les connaissances liées à l’interface Chimie-Biologie.</a:t>
            </a:r>
          </a:p>
          <a:p>
            <a:pPr marL="808038">
              <a:spcBef>
                <a:spcPts val="600"/>
              </a:spcBef>
            </a:pPr>
            <a:r>
              <a:rPr lang="fr-FR" altLang="fr-FR" sz="1400" dirty="0">
                <a:latin typeface="Arial" panose="020B0604020202020204" pitchFamily="34" charset="0"/>
                <a:cs typeface="Arial" panose="020B0604020202020204" pitchFamily="34" charset="0"/>
              </a:rPr>
              <a:t>Permettre à l’étudiant </a:t>
            </a:r>
            <a:r>
              <a:rPr lang="fr-FR" altLang="fr-FR" sz="1400" dirty="0" smtClean="0">
                <a:latin typeface="Arial" panose="020B0604020202020204" pitchFamily="34" charset="0"/>
                <a:cs typeface="Arial" panose="020B0604020202020204" pitchFamily="34" charset="0"/>
              </a:rPr>
              <a:t>de découvrir </a:t>
            </a:r>
            <a:r>
              <a:rPr lang="fr-FR" altLang="fr-FR" sz="1400" dirty="0">
                <a:latin typeface="Arial" panose="020B0604020202020204" pitchFamily="34" charset="0"/>
                <a:cs typeface="Arial" panose="020B0604020202020204" pitchFamily="34" charset="0"/>
              </a:rPr>
              <a:t>les points-clés de la recherche dans le domaine de la conception de nouvelles molécules d’intérêt thérapeutique. </a:t>
            </a:r>
          </a:p>
          <a:p>
            <a:pPr marL="542925">
              <a:spcBef>
                <a:spcPts val="600"/>
              </a:spcBef>
            </a:pPr>
            <a:r>
              <a:rPr lang="fr-FR" altLang="fr-FR" sz="1600" b="1" dirty="0">
                <a:solidFill>
                  <a:srgbClr val="0070C0"/>
                </a:solidFill>
                <a:latin typeface="Arial" panose="020B0604020202020204" pitchFamily="34" charset="0"/>
                <a:cs typeface="Arial" panose="020B0604020202020204" pitchFamily="34" charset="0"/>
              </a:rPr>
              <a:t>Thèmes :</a:t>
            </a:r>
          </a:p>
          <a:p>
            <a:pPr marL="1358900" indent="-285750" defTabSz="10731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Grandes étapes de la recherche de médicaments</a:t>
            </a:r>
          </a:p>
          <a:p>
            <a:pPr marL="1358900" indent="-285750" defTabSz="10731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Les ligands et leur structure chimique</a:t>
            </a:r>
          </a:p>
          <a:p>
            <a:pPr marL="1358900" indent="-285750" defTabSz="10731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Les cibles thérapeutiques</a:t>
            </a:r>
          </a:p>
          <a:p>
            <a:pPr marL="1358900" indent="-285750" defTabSz="1073150">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Relation </a:t>
            </a:r>
            <a:r>
              <a:rPr lang="fr-FR" altLang="fr-FR" sz="1400" dirty="0" smtClean="0">
                <a:latin typeface="Arial" panose="020B0604020202020204" pitchFamily="34" charset="0"/>
                <a:cs typeface="Arial" panose="020B0604020202020204" pitchFamily="34" charset="0"/>
              </a:rPr>
              <a:t>structure-pharmacocinétique</a:t>
            </a:r>
            <a:endParaRPr lang="fr-FR" altLang="fr-FR" sz="1400" dirty="0">
              <a:latin typeface="Arial" panose="020B0604020202020204" pitchFamily="34" charset="0"/>
              <a:cs typeface="Arial" panose="020B0604020202020204" pitchFamily="34" charset="0"/>
            </a:endParaRPr>
          </a:p>
        </p:txBody>
      </p:sp>
      <p:sp>
        <p:nvSpPr>
          <p:cNvPr id="6" name="ZoneTexte 5"/>
          <p:cNvSpPr txBox="1"/>
          <p:nvPr/>
        </p:nvSpPr>
        <p:spPr>
          <a:xfrm>
            <a:off x="6620188" y="1707250"/>
            <a:ext cx="929806" cy="276999"/>
          </a:xfrm>
          <a:prstGeom prst="rect">
            <a:avLst/>
          </a:prstGeom>
          <a:noFill/>
        </p:spPr>
        <p:txBody>
          <a:bodyPr wrap="none" rtlCol="0">
            <a:spAutoFit/>
          </a:bodyPr>
          <a:lstStyle/>
          <a:p>
            <a:r>
              <a:rPr lang="fr-FR" sz="1200" dirty="0"/>
              <a:t>Coronavirus</a:t>
            </a:r>
          </a:p>
        </p:txBody>
      </p:sp>
      <p:sp>
        <p:nvSpPr>
          <p:cNvPr id="7" name="Rectangle 6"/>
          <p:cNvSpPr/>
          <p:nvPr/>
        </p:nvSpPr>
        <p:spPr>
          <a:xfrm>
            <a:off x="3097697"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47041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7" name="Rectangle 16"/>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8" name="ZoneTexte 17"/>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9" name="ZoneTexte 18"/>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20" name="Rectangle 19"/>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6611026" y="1032406"/>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3" name="Rectangle 22"/>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4" name="ZoneTexte 23"/>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6" name="ZoneTexte 25"/>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7" name="Rectangle 26"/>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40295" y="1158577"/>
            <a:ext cx="1200954" cy="646331"/>
          </a:xfrm>
          <a:prstGeom prst="rect">
            <a:avLst/>
          </a:prstGeom>
        </p:spPr>
        <p:txBody>
          <a:bodyPr wrap="square">
            <a:spAutoFit/>
          </a:bodyPr>
          <a:lstStyle/>
          <a:p>
            <a:pPr algn="ctr"/>
            <a:r>
              <a:rPr lang="fr-FR" altLang="fr-FR" dirty="0" smtClean="0"/>
              <a:t>Vendredi  après-midi</a:t>
            </a:r>
            <a:endParaRPr lang="fr-FR" dirty="0"/>
          </a:p>
        </p:txBody>
      </p:sp>
      <p:sp>
        <p:nvSpPr>
          <p:cNvPr id="30" name="Rectangle 29"/>
          <p:cNvSpPr/>
          <p:nvPr/>
        </p:nvSpPr>
        <p:spPr>
          <a:xfrm>
            <a:off x="1" y="2455088"/>
            <a:ext cx="8962845" cy="276999"/>
          </a:xfrm>
          <a:prstGeom prst="rect">
            <a:avLst/>
          </a:prstGeom>
        </p:spPr>
        <p:txBody>
          <a:bodyPr wrap="square" lIns="0" tIns="0" bIns="0">
            <a:spAutoFit/>
          </a:bodyPr>
          <a:lstStyle/>
          <a:p>
            <a:pPr marL="542925">
              <a:spcBef>
                <a:spcPts val="600"/>
              </a:spcBef>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Edwige Nicolle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3"/>
              </a:rPr>
              <a:t>Edwige.Nicolle@univ-grenoble-alpes.fr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
        <p:nvSpPr>
          <p:cNvPr id="31" name="Rectangle 30"/>
          <p:cNvSpPr/>
          <p:nvPr/>
        </p:nvSpPr>
        <p:spPr>
          <a:xfrm>
            <a:off x="7618362" y="803537"/>
            <a:ext cx="1572787" cy="369332"/>
          </a:xfrm>
          <a:prstGeom prst="rect">
            <a:avLst/>
          </a:prstGeom>
        </p:spPr>
        <p:txBody>
          <a:bodyPr wrap="square">
            <a:spAutoFit/>
          </a:bodyPr>
          <a:lstStyle/>
          <a:p>
            <a:pPr>
              <a:spcBef>
                <a:spcPts val="1200"/>
              </a:spcBef>
              <a:tabLst>
                <a:tab pos="6904038" algn="l"/>
              </a:tabLst>
            </a:pPr>
            <a:r>
              <a:rPr lang="fr-FR" altLang="fr-FR" b="1" dirty="0">
                <a:solidFill>
                  <a:srgbClr val="FF0000"/>
                </a:solidFill>
              </a:rPr>
              <a:t>UE en anglais</a:t>
            </a:r>
            <a:endParaRPr lang="fr-FR" altLang="fr-FR" dirty="0"/>
          </a:p>
        </p:txBody>
      </p:sp>
      <p:sp>
        <p:nvSpPr>
          <p:cNvPr id="32" name="ZoneTexte 31"/>
          <p:cNvSpPr txBox="1"/>
          <p:nvPr/>
        </p:nvSpPr>
        <p:spPr>
          <a:xfrm>
            <a:off x="956241" y="1958756"/>
            <a:ext cx="1287532"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Pharmacie</a:t>
            </a:r>
            <a:endParaRPr lang="fr-FR" sz="1400" dirty="0">
              <a:latin typeface="Arial" panose="020B0604020202020204" pitchFamily="34" charset="0"/>
              <a:cs typeface="Arial" panose="020B0604020202020204" pitchFamily="34" charset="0"/>
            </a:endParaRPr>
          </a:p>
        </p:txBody>
      </p:sp>
      <p:sp>
        <p:nvSpPr>
          <p:cNvPr id="33" name="ZoneTexte 32"/>
          <p:cNvSpPr txBox="1"/>
          <p:nvPr/>
        </p:nvSpPr>
        <p:spPr>
          <a:xfrm>
            <a:off x="2296845" y="2012541"/>
            <a:ext cx="1597201" cy="276999"/>
          </a:xfrm>
          <a:prstGeom prst="rect">
            <a:avLst/>
          </a:prstGeom>
          <a:solidFill>
            <a:srgbClr val="FF9999"/>
          </a:solidFill>
          <a:ln>
            <a:solidFill>
              <a:schemeClr val="tx1"/>
            </a:solidFill>
          </a:ln>
        </p:spPr>
        <p:txBody>
          <a:bodyPr wrap="square" rtlCol="0">
            <a:spAutoFit/>
          </a:bodyPr>
          <a:lstStyle/>
          <a:p>
            <a:r>
              <a:rPr lang="fr-FR" sz="1200" dirty="0" smtClean="0">
                <a:latin typeface="Arial" panose="020B0604020202020204" pitchFamily="34" charset="0"/>
                <a:cs typeface="Arial" panose="020B0604020202020204" pitchFamily="34" charset="0"/>
              </a:rPr>
              <a:t>A partir de DFGSP3</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25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113772"/>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rPr>
              <a:t>Construire, outiller et évaluer </a:t>
            </a: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
            </a:r>
            <a:b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b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une </a:t>
            </a:r>
            <a:r>
              <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rPr>
              <a:t>séquence </a:t>
            </a: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pédagogique</a:t>
            </a:r>
            <a:endPar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endParaRPr>
          </a:p>
        </p:txBody>
      </p:sp>
      <p:sp>
        <p:nvSpPr>
          <p:cNvPr id="3" name="Espace réservé du pied de page 2"/>
          <p:cNvSpPr>
            <a:spLocks noGrp="1"/>
          </p:cNvSpPr>
          <p:nvPr>
            <p:ph type="ftr" sz="quarter" idx="11"/>
          </p:nvPr>
        </p:nvSpPr>
        <p:spPr>
          <a:xfrm>
            <a:off x="1830064" y="6387871"/>
            <a:ext cx="548387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Année universitaire 2022-2023  Université Grenoble Alpes – Tous droits réservés</a:t>
            </a:r>
          </a:p>
        </p:txBody>
      </p:sp>
      <p:sp>
        <p:nvSpPr>
          <p:cNvPr id="32" name="ZoneTexte 31">
            <a:extLst>
              <a:ext uri="{FF2B5EF4-FFF2-40B4-BE49-F238E27FC236}">
                <a16:creationId xmlns:a16="http://schemas.microsoft.com/office/drawing/2014/main" id="{9AADA661-41A9-C9AD-6168-6768AAF3CA80}"/>
              </a:ext>
            </a:extLst>
          </p:cNvPr>
          <p:cNvSpPr txBox="1"/>
          <p:nvPr/>
        </p:nvSpPr>
        <p:spPr>
          <a:xfrm>
            <a:off x="270895" y="2611711"/>
            <a:ext cx="8610045" cy="4170372"/>
          </a:xfrm>
          <a:prstGeom prst="rect">
            <a:avLst/>
          </a:prstGeom>
          <a:noFill/>
          <a:ln w="19050">
            <a:solidFill>
              <a:srgbClr val="FF6600"/>
            </a:solidFill>
          </a:ln>
        </p:spPr>
        <p:txBody>
          <a:bodyPr wrap="square" rtlCol="0">
            <a:spAutoFit/>
          </a:bodyPr>
          <a:lstStyle/>
          <a:p>
            <a:pPr marL="176213" marR="0" lvl="0" algn="l" defTabSz="914400" rtl="0" eaLnBrk="1" fontAlgn="auto" latinLnBrk="0" hangingPunct="1">
              <a:lnSpc>
                <a:spcPct val="100000"/>
              </a:lnSpc>
              <a:spcBef>
                <a:spcPts val="600"/>
              </a:spcBef>
              <a:spcAft>
                <a:spcPts val="0"/>
              </a:spcAft>
              <a:buClrTx/>
              <a:buSzTx/>
              <a:buFontTx/>
              <a:buNone/>
              <a:tabLst/>
              <a:defRPr/>
            </a:pPr>
            <a:r>
              <a:rPr kumimoji="0" lang="fr-FR" sz="16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rPr>
              <a:t>Objectifs pédagogiques </a:t>
            </a:r>
            <a:r>
              <a:rPr kumimoji="0" lang="fr-FR" sz="1600" b="1" i="0" u="none" strike="noStrike" kern="1200" cap="none" spc="0" normalizeH="0" baseline="0" noProof="0" dirty="0" smtClean="0">
                <a:ln>
                  <a:noFill/>
                </a:ln>
                <a:solidFill>
                  <a:srgbClr val="0070C0"/>
                </a:solidFill>
                <a:effectLst/>
                <a:uLnTx/>
                <a:uFillTx/>
                <a:latin typeface="Arial" panose="020B0604020202020204" pitchFamily="34" charset="0"/>
                <a:cs typeface="Arial" panose="020B0604020202020204" pitchFamily="34" charset="0"/>
              </a:rPr>
              <a:t>:</a:t>
            </a:r>
          </a:p>
          <a:p>
            <a:pPr marL="919163" lvl="2" indent="-285750">
              <a:spcBef>
                <a:spcPts val="600"/>
              </a:spcBef>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Développer des compétences en formation des adultes en </a:t>
            </a:r>
            <a:r>
              <a:rPr lang="fr-FR" sz="1400" dirty="0" smtClean="0">
                <a:solidFill>
                  <a:prstClr val="black"/>
                </a:solidFill>
                <a:latin typeface="Arial" panose="020B0604020202020204" pitchFamily="34" charset="0"/>
                <a:cs typeface="Arial" panose="020B0604020202020204" pitchFamily="34" charset="0"/>
              </a:rPr>
              <a:t>santé</a:t>
            </a:r>
          </a:p>
          <a:p>
            <a:pPr marL="919163" lvl="2" indent="-285750">
              <a:spcBef>
                <a:spcPts val="600"/>
              </a:spcBef>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Intégrer et appliquer les concepts généraux relatifs à l’ingénierie pédagogique</a:t>
            </a:r>
          </a:p>
          <a:p>
            <a:pPr marL="919163" lvl="2" indent="-285750">
              <a:spcBef>
                <a:spcPts val="600"/>
              </a:spcBef>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Savoir définir, construire, outiller, animer et évaluer une séquence </a:t>
            </a:r>
            <a:r>
              <a:rPr lang="fr-FR" sz="1400" dirty="0" smtClean="0">
                <a:solidFill>
                  <a:prstClr val="black"/>
                </a:solidFill>
                <a:latin typeface="Arial" panose="020B0604020202020204" pitchFamily="34" charset="0"/>
                <a:cs typeface="Arial" panose="020B0604020202020204" pitchFamily="34" charset="0"/>
              </a:rPr>
              <a:t>pédagogique</a:t>
            </a:r>
          </a:p>
          <a:p>
            <a:pPr marL="176213">
              <a:spcBef>
                <a:spcPts val="600"/>
              </a:spcBef>
              <a:defRPr/>
            </a:pPr>
            <a:r>
              <a:rPr lang="fr-FR" sz="1600" b="1" dirty="0">
                <a:solidFill>
                  <a:srgbClr val="0070C0"/>
                </a:solidFill>
                <a:latin typeface="Arial" panose="020B0604020202020204" pitchFamily="34" charset="0"/>
                <a:cs typeface="Arial" panose="020B0604020202020204" pitchFamily="34" charset="0"/>
              </a:rPr>
              <a:t>Thèmes </a:t>
            </a:r>
            <a:r>
              <a:rPr lang="fr-FR" sz="1600" b="1" dirty="0" smtClean="0">
                <a:solidFill>
                  <a:srgbClr val="0070C0"/>
                </a:solidFill>
                <a:latin typeface="Arial" panose="020B0604020202020204" pitchFamily="34" charset="0"/>
                <a:cs typeface="Arial" panose="020B0604020202020204" pitchFamily="34" charset="0"/>
              </a:rPr>
              <a:t>:</a:t>
            </a:r>
          </a:p>
          <a:p>
            <a:pPr marL="176213">
              <a:spcBef>
                <a:spcPts val="600"/>
              </a:spcBef>
              <a:defRPr/>
            </a:pPr>
            <a:endParaRPr lang="fr-FR" b="1" dirty="0">
              <a:solidFill>
                <a:srgbClr val="0070C0"/>
              </a:solidFill>
              <a:latin typeface="Arial" panose="020B0604020202020204" pitchFamily="34" charset="0"/>
              <a:cs typeface="Arial" panose="020B0604020202020204" pitchFamily="34" charset="0"/>
            </a:endParaRPr>
          </a:p>
          <a:p>
            <a:pPr marL="176213">
              <a:spcBef>
                <a:spcPts val="600"/>
              </a:spcBef>
              <a:defRPr/>
            </a:pPr>
            <a:endParaRPr lang="fr-FR" b="1" dirty="0" smtClean="0">
              <a:solidFill>
                <a:srgbClr val="0070C0"/>
              </a:solidFill>
              <a:latin typeface="Arial" panose="020B0604020202020204" pitchFamily="34" charset="0"/>
              <a:cs typeface="Arial" panose="020B0604020202020204" pitchFamily="34" charset="0"/>
            </a:endParaRPr>
          </a:p>
          <a:p>
            <a:pPr marL="176213">
              <a:spcBef>
                <a:spcPts val="600"/>
              </a:spcBef>
              <a:defRPr/>
            </a:pPr>
            <a:r>
              <a:rPr lang="fr-FR" sz="600" b="1" dirty="0" smtClean="0">
                <a:solidFill>
                  <a:srgbClr val="0070C0"/>
                </a:solidFill>
                <a:latin typeface="Arial" panose="020B0604020202020204" pitchFamily="34" charset="0"/>
                <a:cs typeface="Arial" panose="020B0604020202020204" pitchFamily="34" charset="0"/>
              </a:rPr>
              <a:t> </a:t>
            </a:r>
            <a:endParaRPr lang="fr-FR" sz="100" b="1" dirty="0" smtClean="0">
              <a:solidFill>
                <a:srgbClr val="0070C0"/>
              </a:solidFill>
              <a:latin typeface="Arial" panose="020B0604020202020204" pitchFamily="34" charset="0"/>
              <a:cs typeface="Arial" panose="020B0604020202020204" pitchFamily="34" charset="0"/>
            </a:endParaRPr>
          </a:p>
          <a:p>
            <a:pPr marL="176213">
              <a:spcBef>
                <a:spcPts val="600"/>
              </a:spcBef>
              <a:defRPr/>
            </a:pPr>
            <a:r>
              <a:rPr lang="fr-FR" sz="1600" b="1" dirty="0">
                <a:solidFill>
                  <a:srgbClr val="0070C0"/>
                </a:solidFill>
                <a:latin typeface="Arial" panose="020B0604020202020204" pitchFamily="34" charset="0"/>
                <a:cs typeface="Arial" panose="020B0604020202020204" pitchFamily="34" charset="0"/>
              </a:rPr>
              <a:t>Organisation et évaluation </a:t>
            </a:r>
            <a:r>
              <a:rPr lang="fr-FR" sz="1600" dirty="0" smtClean="0">
                <a:solidFill>
                  <a:srgbClr val="0070C0"/>
                </a:solidFill>
                <a:latin typeface="Arial" panose="020B0604020202020204" pitchFamily="34" charset="0"/>
                <a:cs typeface="Arial" panose="020B0604020202020204" pitchFamily="34" charset="0"/>
              </a:rPr>
              <a:t>(</a:t>
            </a:r>
            <a:r>
              <a:rPr lang="fr-FR" sz="1600" dirty="0" smtClean="0">
                <a:solidFill>
                  <a:srgbClr val="FF0000"/>
                </a:solidFill>
                <a:latin typeface="Arial" panose="020B0604020202020204" pitchFamily="34" charset="0"/>
                <a:cs typeface="Arial" panose="020B0604020202020204" pitchFamily="34" charset="0"/>
              </a:rPr>
              <a:t>format hybride</a:t>
            </a:r>
            <a:r>
              <a:rPr lang="fr-FR" sz="1600" dirty="0" smtClean="0">
                <a:solidFill>
                  <a:srgbClr val="0070C0"/>
                </a:solidFill>
                <a:latin typeface="Arial" panose="020B0604020202020204" pitchFamily="34" charset="0"/>
                <a:cs typeface="Arial" panose="020B0604020202020204" pitchFamily="34" charset="0"/>
              </a:rPr>
              <a:t>) </a:t>
            </a:r>
            <a:r>
              <a:rPr lang="fr-FR" sz="1600" b="1" dirty="0" smtClean="0">
                <a:solidFill>
                  <a:srgbClr val="0070C0"/>
                </a:solidFill>
                <a:latin typeface="Arial" panose="020B0604020202020204" pitchFamily="34" charset="0"/>
                <a:cs typeface="Arial" panose="020B0604020202020204" pitchFamily="34" charset="0"/>
              </a:rPr>
              <a:t>: </a:t>
            </a:r>
            <a:endParaRPr lang="fr-FR" sz="1600" b="1" dirty="0">
              <a:solidFill>
                <a:srgbClr val="0070C0"/>
              </a:solidFill>
              <a:latin typeface="Arial" panose="020B0604020202020204" pitchFamily="34" charset="0"/>
              <a:cs typeface="Arial" panose="020B0604020202020204" pitchFamily="34" charset="0"/>
            </a:endParaRPr>
          </a:p>
          <a:p>
            <a:pPr marL="176213">
              <a:spcBef>
                <a:spcPts val="600"/>
              </a:spcBef>
              <a:defRPr/>
            </a:pPr>
            <a:endParaRPr lang="fr-FR" b="1" dirty="0">
              <a:solidFill>
                <a:srgbClr val="0070C0"/>
              </a:solidFill>
              <a:latin typeface="Arial" panose="020B0604020202020204" pitchFamily="34" charset="0"/>
              <a:cs typeface="Arial" panose="020B0604020202020204" pitchFamily="34" charset="0"/>
            </a:endParaRPr>
          </a:p>
          <a:p>
            <a:pPr marL="176213">
              <a:spcBef>
                <a:spcPts val="600"/>
              </a:spcBef>
              <a:defRPr/>
            </a:pPr>
            <a:endParaRPr lang="fr-FR" dirty="0">
              <a:solidFill>
                <a:prstClr val="black"/>
              </a:solidFill>
              <a:latin typeface="Arial" panose="020B0604020202020204" pitchFamily="34" charset="0"/>
              <a:cs typeface="Arial" panose="020B0604020202020204" pitchFamily="34" charset="0"/>
            </a:endParaRPr>
          </a:p>
          <a:p>
            <a:pPr marL="176213">
              <a:spcBef>
                <a:spcPts val="600"/>
              </a:spcBef>
              <a:defRPr/>
            </a:pPr>
            <a:endParaRPr lang="fr-FR" dirty="0">
              <a:solidFill>
                <a:prstClr val="black"/>
              </a:solidFill>
              <a:latin typeface="Arial" panose="020B0604020202020204" pitchFamily="34" charset="0"/>
              <a:cs typeface="Arial" panose="020B0604020202020204" pitchFamily="34" charset="0"/>
            </a:endParaRPr>
          </a:p>
          <a:p>
            <a:pPr marL="715963" marR="0" lvl="0" indent="0" algn="l" defTabSz="914400" rtl="0" eaLnBrk="1" fontAlgn="auto" latinLnBrk="0" hangingPunct="1">
              <a:lnSpc>
                <a:spcPct val="100000"/>
              </a:lnSpc>
              <a:spcBef>
                <a:spcPts val="600"/>
              </a:spcBef>
              <a:spcAft>
                <a:spcPts val="0"/>
              </a:spcAft>
              <a:buClrTx/>
              <a:buSzTx/>
              <a:buFontTx/>
              <a:buNone/>
              <a:tabLst/>
              <a:defRPr/>
            </a:pPr>
            <a:endParaRPr kumimoji="0" lang="fr-FR" sz="1800" b="1" i="0" u="none" strike="noStrike" kern="1200" cap="none" spc="0" normalizeH="0" baseline="0" noProof="0" dirty="0">
              <a:ln>
                <a:noFill/>
              </a:ln>
              <a:solidFill>
                <a:srgbClr val="0070C0"/>
              </a:solidFill>
              <a:effectLst/>
              <a:uLnTx/>
              <a:uFillTx/>
              <a:latin typeface="Arial" panose="020B0604020202020204" pitchFamily="34" charset="0"/>
              <a:cs typeface="Arial" panose="020B0604020202020204" pitchFamily="34" charset="0"/>
            </a:endParaRPr>
          </a:p>
        </p:txBody>
      </p:sp>
      <p:graphicFrame>
        <p:nvGraphicFramePr>
          <p:cNvPr id="36" name="Diagramme 35">
            <a:extLst>
              <a:ext uri="{FF2B5EF4-FFF2-40B4-BE49-F238E27FC236}">
                <a16:creationId xmlns:a16="http://schemas.microsoft.com/office/drawing/2014/main" id="{3CBEEB9A-8BE7-E343-6A61-3F1119EE183E}"/>
              </a:ext>
            </a:extLst>
          </p:cNvPr>
          <p:cNvGraphicFramePr/>
          <p:nvPr>
            <p:extLst>
              <p:ext uri="{D42A27DB-BD31-4B8C-83A1-F6EECF244321}">
                <p14:modId xmlns:p14="http://schemas.microsoft.com/office/powerpoint/2010/main" val="1424692834"/>
              </p:ext>
            </p:extLst>
          </p:nvPr>
        </p:nvGraphicFramePr>
        <p:xfrm>
          <a:off x="1596925" y="3920991"/>
          <a:ext cx="6573234" cy="861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ZoneTexte 28"/>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30" name="Rectangle 29"/>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1" name="Rectangle 30"/>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4" name="Rectangle 33"/>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7" name="Rectangle 36"/>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8" name="Rectangle 37"/>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1" name="Rectangle 40"/>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2" name="Rectangle 41"/>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3" name="Rectangle 42"/>
          <p:cNvSpPr/>
          <p:nvPr/>
        </p:nvSpPr>
        <p:spPr>
          <a:xfrm>
            <a:off x="3087595"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4" name="Rectangle 43"/>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5" name="ZoneTexte 44"/>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46" name="Rectangle 45"/>
          <p:cNvSpPr/>
          <p:nvPr/>
        </p:nvSpPr>
        <p:spPr>
          <a:xfrm>
            <a:off x="2292652"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47" name="ZoneTexte 46"/>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48" name="ZoneTexte 47"/>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49" name="Rectangle 48"/>
          <p:cNvSpPr/>
          <p:nvPr/>
        </p:nvSpPr>
        <p:spPr>
          <a:xfrm>
            <a:off x="2297967"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50" name="Rectangle 49"/>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51" name="Rectangle 50"/>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52" name="Rectangle 51"/>
          <p:cNvSpPr/>
          <p:nvPr/>
        </p:nvSpPr>
        <p:spPr>
          <a:xfrm>
            <a:off x="7127744" y="1655160"/>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53" name="ZoneTexte 52"/>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54" name="ZoneTexte 53"/>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55" name="ZoneTexte 54"/>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56" name="Rectangle 55"/>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57" name="Rectangle 56"/>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58" name="Rectangle 57"/>
          <p:cNvSpPr/>
          <p:nvPr/>
        </p:nvSpPr>
        <p:spPr>
          <a:xfrm>
            <a:off x="33572" y="2244975"/>
            <a:ext cx="9110428" cy="276999"/>
          </a:xfrm>
          <a:prstGeom prst="rect">
            <a:avLst/>
          </a:prstGeom>
        </p:spPr>
        <p:txBody>
          <a:bodyPr wrap="square" lIns="0" tIns="0" bIns="0">
            <a:spAutoFit/>
          </a:bodyPr>
          <a:lstStyle/>
          <a:p>
            <a:pPr marL="360363">
              <a:spcBef>
                <a:spcPts val="600"/>
              </a:spcBef>
              <a:defRPr/>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smtClean="0">
                <a:solidFill>
                  <a:prstClr val="black"/>
                </a:solidFill>
                <a:latin typeface="Arial" pitchFamily="34" charset="0"/>
              </a:rPr>
              <a:t>Jean-Christophe Rambert </a:t>
            </a:r>
            <a:r>
              <a:rPr lang="fr-FR" altLang="fr-FR" sz="1400" dirty="0">
                <a:solidFill>
                  <a:prstClr val="black"/>
                </a:solidFill>
                <a:latin typeface="Arial" pitchFamily="34" charset="0"/>
              </a:rPr>
              <a:t>(</a:t>
            </a:r>
            <a:r>
              <a:rPr lang="fr-FR" altLang="fr-FR" sz="1400" dirty="0" smtClean="0">
                <a:solidFill>
                  <a:prstClr val="black"/>
                </a:solidFill>
                <a:latin typeface="Arial" pitchFamily="34" charset="0"/>
                <a:hlinkClick r:id="rId7"/>
              </a:rPr>
              <a:t>jean-christophe.rambert@univ-grenoble-alpes.fr</a:t>
            </a:r>
            <a:r>
              <a:rPr lang="fr-FR" sz="1400" dirty="0" smtClean="0">
                <a:solidFill>
                  <a:prstClr val="black"/>
                </a:solidFill>
                <a:latin typeface="Arial" charset="0"/>
              </a:rPr>
              <a:t>)</a:t>
            </a:r>
            <a:endParaRPr lang="fr-FR" sz="1400" dirty="0">
              <a:solidFill>
                <a:prstClr val="black"/>
              </a:solidFill>
              <a:latin typeface="Arial" charset="0"/>
            </a:endParaRPr>
          </a:p>
        </p:txBody>
      </p:sp>
      <p:pic>
        <p:nvPicPr>
          <p:cNvPr id="9" name="Image 8"/>
          <p:cNvPicPr>
            <a:picLocks noChangeAspect="1"/>
          </p:cNvPicPr>
          <p:nvPr/>
        </p:nvPicPr>
        <p:blipFill>
          <a:blip r:embed="rId8"/>
          <a:stretch>
            <a:fillRect/>
          </a:stretch>
        </p:blipFill>
        <p:spPr>
          <a:xfrm>
            <a:off x="1553143" y="5296685"/>
            <a:ext cx="6556563" cy="1091186"/>
          </a:xfrm>
          <a:prstGeom prst="rect">
            <a:avLst/>
          </a:prstGeom>
        </p:spPr>
      </p:pic>
      <p:pic>
        <p:nvPicPr>
          <p:cNvPr id="59" name="Image 58">
            <a:extLst>
              <a:ext uri="{FF2B5EF4-FFF2-40B4-BE49-F238E27FC236}">
                <a16:creationId xmlns:a16="http://schemas.microsoft.com/office/drawing/2014/main" id="{7A305D81-3EE5-1A72-D6CD-F587EFD438C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100071"/>
            <a:ext cx="1384894" cy="744398"/>
          </a:xfrm>
          <a:prstGeom prst="rect">
            <a:avLst/>
          </a:prstGeom>
        </p:spPr>
      </p:pic>
    </p:spTree>
    <p:extLst>
      <p:ext uri="{BB962C8B-B14F-4D97-AF65-F5344CB8AC3E}">
        <p14:creationId xmlns:p14="http://schemas.microsoft.com/office/powerpoint/2010/main" val="3323468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57164"/>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rPr>
              <a:t>Innovation et résolution de problème </a:t>
            </a: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
            </a:r>
            <a:b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b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par </a:t>
            </a:r>
            <a:r>
              <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rPr>
              <a:t>la </a:t>
            </a: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créativité</a:t>
            </a:r>
            <a:endPar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endParaRPr>
          </a:p>
        </p:txBody>
      </p:sp>
      <p:sp>
        <p:nvSpPr>
          <p:cNvPr id="3" name="Espace réservé du pied de page 2"/>
          <p:cNvSpPr>
            <a:spLocks noGrp="1"/>
          </p:cNvSpPr>
          <p:nvPr>
            <p:ph type="ftr" sz="quarter" idx="11"/>
          </p:nvPr>
        </p:nvSpPr>
        <p:spPr>
          <a:xfrm>
            <a:off x="1830064" y="6387871"/>
            <a:ext cx="548387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Année universitaire 2022-2023  Université Grenoble Alpes – Tous droits réservés</a:t>
            </a:r>
          </a:p>
        </p:txBody>
      </p:sp>
      <p:pic>
        <p:nvPicPr>
          <p:cNvPr id="30" name="Image 29">
            <a:extLst>
              <a:ext uri="{FF2B5EF4-FFF2-40B4-BE49-F238E27FC236}">
                <a16:creationId xmlns:a16="http://schemas.microsoft.com/office/drawing/2014/main" id="{7A305D81-3EE5-1A72-D6CD-F587EFD438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0071"/>
            <a:ext cx="1384894" cy="744398"/>
          </a:xfrm>
          <a:prstGeom prst="rect">
            <a:avLst/>
          </a:prstGeom>
        </p:spPr>
      </p:pic>
      <p:sp>
        <p:nvSpPr>
          <p:cNvPr id="31" name="ZoneTexte 30">
            <a:extLst>
              <a:ext uri="{FF2B5EF4-FFF2-40B4-BE49-F238E27FC236}">
                <a16:creationId xmlns:a16="http://schemas.microsoft.com/office/drawing/2014/main" id="{912F5764-AE78-B167-B95B-17E0EF10A89A}"/>
              </a:ext>
            </a:extLst>
          </p:cNvPr>
          <p:cNvSpPr txBox="1"/>
          <p:nvPr/>
        </p:nvSpPr>
        <p:spPr>
          <a:xfrm>
            <a:off x="232914" y="2788102"/>
            <a:ext cx="8609161" cy="3702552"/>
          </a:xfrm>
          <a:prstGeom prst="rect">
            <a:avLst/>
          </a:prstGeom>
          <a:noFill/>
          <a:ln w="19050">
            <a:solidFill>
              <a:srgbClr val="FF6600"/>
            </a:solidFill>
          </a:ln>
        </p:spPr>
        <p:txBody>
          <a:bodyPr wrap="square" rtlCol="0">
            <a:spAutoFit/>
          </a:bodyPr>
          <a:lstStyle/>
          <a:p>
            <a:pPr marL="266700" lvl="0">
              <a:spcBef>
                <a:spcPts val="600"/>
              </a:spcBef>
              <a:defRPr/>
            </a:pPr>
            <a:r>
              <a:rPr lang="fr-FR" sz="1600" b="1" dirty="0" smtClean="0">
                <a:solidFill>
                  <a:srgbClr val="0070C0"/>
                </a:solidFill>
                <a:latin typeface="Arial" panose="020B0604020202020204" pitchFamily="34" charset="0"/>
                <a:cs typeface="Arial" panose="020B0604020202020204" pitchFamily="34" charset="0"/>
              </a:rPr>
              <a:t>Thèmes </a:t>
            </a:r>
            <a:r>
              <a:rPr lang="fr-FR" sz="1600" b="1" dirty="0">
                <a:solidFill>
                  <a:srgbClr val="0070C0"/>
                </a:solidFill>
                <a:latin typeface="Arial" panose="020B0604020202020204" pitchFamily="34" charset="0"/>
                <a:cs typeface="Arial" panose="020B0604020202020204" pitchFamily="34" charset="0"/>
              </a:rPr>
              <a:t>:</a:t>
            </a:r>
          </a:p>
          <a:p>
            <a:pPr marL="400050" lvl="1" eaLnBrk="0" hangingPunct="0">
              <a:spcBef>
                <a:spcPct val="20000"/>
              </a:spcBef>
              <a:defRPr/>
            </a:pPr>
            <a:r>
              <a:rPr lang="fr-FR" sz="1400" dirty="0">
                <a:solidFill>
                  <a:prstClr val="black"/>
                </a:solidFill>
                <a:latin typeface="Arial" panose="020B0604020202020204" pitchFamily="34" charset="0"/>
                <a:cs typeface="Arial" panose="020B0604020202020204" pitchFamily="34" charset="0"/>
              </a:rPr>
              <a:t>Théorisé par </a:t>
            </a:r>
            <a:r>
              <a:rPr lang="fr-FR" sz="1400" b="1" dirty="0">
                <a:solidFill>
                  <a:prstClr val="black"/>
                </a:solidFill>
                <a:latin typeface="Arial" panose="020B0604020202020204" pitchFamily="34" charset="0"/>
                <a:cs typeface="Arial" panose="020B0604020202020204" pitchFamily="34" charset="0"/>
              </a:rPr>
              <a:t>A. </a:t>
            </a:r>
            <a:r>
              <a:rPr lang="fr-FR" sz="1400" b="1" dirty="0" err="1">
                <a:solidFill>
                  <a:prstClr val="black"/>
                </a:solidFill>
                <a:latin typeface="Arial" panose="020B0604020202020204" pitchFamily="34" charset="0"/>
                <a:cs typeface="Arial" panose="020B0604020202020204" pitchFamily="34" charset="0"/>
              </a:rPr>
              <a:t>Osborn</a:t>
            </a:r>
            <a:r>
              <a:rPr lang="fr-FR" sz="1400" b="1" dirty="0">
                <a:solidFill>
                  <a:prstClr val="black"/>
                </a:solidFill>
                <a:latin typeface="Arial" panose="020B0604020202020204" pitchFamily="34" charset="0"/>
                <a:cs typeface="Arial" panose="020B0604020202020204" pitchFamily="34" charset="0"/>
              </a:rPr>
              <a:t> et S. </a:t>
            </a:r>
            <a:r>
              <a:rPr lang="fr-FR" sz="1400" b="1" dirty="0" err="1">
                <a:solidFill>
                  <a:prstClr val="black"/>
                </a:solidFill>
                <a:latin typeface="Arial" panose="020B0604020202020204" pitchFamily="34" charset="0"/>
                <a:cs typeface="Arial" panose="020B0604020202020204" pitchFamily="34" charset="0"/>
              </a:rPr>
              <a:t>Parnes</a:t>
            </a:r>
            <a:r>
              <a:rPr lang="fr-FR" sz="1400" b="1" dirty="0">
                <a:solidFill>
                  <a:prstClr val="black"/>
                </a:solidFill>
                <a:latin typeface="Arial" panose="020B0604020202020204" pitchFamily="34" charset="0"/>
                <a:cs typeface="Arial" panose="020B0604020202020204" pitchFamily="34" charset="0"/>
              </a:rPr>
              <a:t> en 1953</a:t>
            </a:r>
            <a:r>
              <a:rPr lang="fr-FR" sz="1400" dirty="0">
                <a:solidFill>
                  <a:prstClr val="black"/>
                </a:solidFill>
                <a:latin typeface="Arial" panose="020B0604020202020204" pitchFamily="34" charset="0"/>
                <a:cs typeface="Arial" panose="020B0604020202020204" pitchFamily="34" charset="0"/>
              </a:rPr>
              <a:t>, le CPS est une évolution du Brainstorming. </a:t>
            </a:r>
            <a:r>
              <a:rPr lang="fr-FR" sz="1400" b="1" dirty="0">
                <a:solidFill>
                  <a:prstClr val="black"/>
                </a:solidFill>
                <a:latin typeface="Arial" panose="020B0604020202020204" pitchFamily="34" charset="0"/>
                <a:cs typeface="Arial" panose="020B0604020202020204" pitchFamily="34" charset="0"/>
              </a:rPr>
              <a:t>C’est un processus qui permet d’appréhender des situations problématiques par le jeu de l’intelligence collective.</a:t>
            </a:r>
            <a:r>
              <a:rPr lang="fr-FR" sz="1400" dirty="0">
                <a:solidFill>
                  <a:prstClr val="black"/>
                </a:solidFill>
                <a:latin typeface="Arial" panose="020B0604020202020204" pitchFamily="34" charset="0"/>
                <a:cs typeface="Arial" panose="020B0604020202020204" pitchFamily="34" charset="0"/>
              </a:rPr>
              <a:t> Il s’appuie sur une méthode outillée qui permet aux participants de générer des solutions nouvelles, adaptées au contexte donné et de leur donner forme. Le CPS stimule la créativité de chacun et accompagne l’intelligence collective du groupe pour répondre à des problèmes complexes pour lesquels il n’y a pas de solutions connues.</a:t>
            </a:r>
          </a:p>
          <a:p>
            <a:pPr marL="400050" lvl="1" eaLnBrk="0" hangingPunct="0">
              <a:spcBef>
                <a:spcPct val="20000"/>
              </a:spcBef>
              <a:defRPr/>
            </a:pPr>
            <a:r>
              <a:rPr lang="fr-FR" sz="1400" dirty="0">
                <a:solidFill>
                  <a:prstClr val="black"/>
                </a:solidFill>
                <a:latin typeface="Arial" panose="020B0604020202020204" pitchFamily="34" charset="0"/>
                <a:cs typeface="Arial" panose="020B0604020202020204" pitchFamily="34" charset="0"/>
              </a:rPr>
              <a:t>L’objet de l’enseignement est de comprendre le fonctionnement de la CPS et de l’appliquer à une problématique sanitaire.</a:t>
            </a:r>
            <a:endParaRPr lang="fr-FR" sz="1400" b="1" dirty="0">
              <a:solidFill>
                <a:srgbClr val="0070C0"/>
              </a:solidFill>
              <a:latin typeface="Arial" panose="020B0604020202020204" pitchFamily="34" charset="0"/>
              <a:cs typeface="Arial" panose="020B0604020202020204" pitchFamily="34" charset="0"/>
            </a:endParaRPr>
          </a:p>
          <a:p>
            <a:pPr marL="176213">
              <a:spcBef>
                <a:spcPts val="600"/>
              </a:spcBef>
              <a:defRPr/>
            </a:pPr>
            <a:r>
              <a:rPr lang="fr-FR" sz="1600" b="1" dirty="0">
                <a:solidFill>
                  <a:srgbClr val="0070C0"/>
                </a:solidFill>
                <a:latin typeface="Arial" panose="020B0604020202020204" pitchFamily="34" charset="0"/>
                <a:cs typeface="Arial" panose="020B0604020202020204" pitchFamily="34" charset="0"/>
              </a:rPr>
              <a:t>Organisation et évaluation </a:t>
            </a:r>
            <a:r>
              <a:rPr lang="fr-FR" sz="1600" dirty="0">
                <a:solidFill>
                  <a:srgbClr val="0070C0"/>
                </a:solidFill>
                <a:latin typeface="Arial" panose="020B0604020202020204" pitchFamily="34" charset="0"/>
                <a:cs typeface="Arial" panose="020B0604020202020204" pitchFamily="34" charset="0"/>
              </a:rPr>
              <a:t>(</a:t>
            </a:r>
            <a:r>
              <a:rPr lang="fr-FR" sz="1600" dirty="0">
                <a:solidFill>
                  <a:srgbClr val="FF0000"/>
                </a:solidFill>
                <a:latin typeface="Arial" panose="020B0604020202020204" pitchFamily="34" charset="0"/>
                <a:cs typeface="Arial" panose="020B0604020202020204" pitchFamily="34" charset="0"/>
              </a:rPr>
              <a:t>format hybride</a:t>
            </a:r>
            <a:r>
              <a:rPr lang="fr-FR" sz="1600" dirty="0">
                <a:solidFill>
                  <a:srgbClr val="0070C0"/>
                </a:solidFill>
                <a:latin typeface="Arial" panose="020B0604020202020204" pitchFamily="34" charset="0"/>
                <a:cs typeface="Arial" panose="020B0604020202020204" pitchFamily="34" charset="0"/>
              </a:rPr>
              <a:t>) </a:t>
            </a:r>
            <a:r>
              <a:rPr lang="fr-FR" sz="1600" b="1" dirty="0">
                <a:solidFill>
                  <a:srgbClr val="0070C0"/>
                </a:solidFill>
                <a:latin typeface="Arial" panose="020B0604020202020204" pitchFamily="34" charset="0"/>
                <a:cs typeface="Arial" panose="020B0604020202020204" pitchFamily="34" charset="0"/>
              </a:rPr>
              <a:t>: </a:t>
            </a:r>
            <a:endParaRPr lang="fr-FR" sz="1600" b="1" dirty="0" smtClean="0">
              <a:solidFill>
                <a:srgbClr val="0070C0"/>
              </a:solidFill>
              <a:latin typeface="Arial" panose="020B0604020202020204" pitchFamily="34" charset="0"/>
              <a:cs typeface="Arial" panose="020B0604020202020204" pitchFamily="34" charset="0"/>
            </a:endParaRPr>
          </a:p>
          <a:p>
            <a:pPr marL="176213">
              <a:spcBef>
                <a:spcPts val="600"/>
              </a:spcBef>
              <a:defRPr/>
            </a:pPr>
            <a:r>
              <a:rPr lang="fr-FR" sz="1400" b="1" dirty="0" smtClean="0">
                <a:solidFill>
                  <a:srgbClr val="0070C0"/>
                </a:solidFill>
                <a:latin typeface="Arial" panose="020B0604020202020204" pitchFamily="34" charset="0"/>
                <a:cs typeface="Arial" panose="020B0604020202020204" pitchFamily="34" charset="0"/>
              </a:rPr>
              <a:t>  </a:t>
            </a:r>
          </a:p>
          <a:p>
            <a:pPr marL="176213">
              <a:spcBef>
                <a:spcPts val="600"/>
              </a:spcBef>
              <a:defRPr/>
            </a:pPr>
            <a:endParaRPr lang="fr-FR" sz="1400" b="1" dirty="0">
              <a:solidFill>
                <a:srgbClr val="0070C0"/>
              </a:solidFill>
              <a:latin typeface="Arial" panose="020B0604020202020204" pitchFamily="34" charset="0"/>
              <a:cs typeface="Arial" panose="020B0604020202020204" pitchFamily="34" charset="0"/>
            </a:endParaRPr>
          </a:p>
          <a:p>
            <a:pPr marL="176213">
              <a:spcBef>
                <a:spcPts val="600"/>
              </a:spcBef>
              <a:defRPr/>
            </a:pPr>
            <a:endParaRPr lang="fr-FR" sz="1400" b="1" dirty="0">
              <a:solidFill>
                <a:srgbClr val="0070C0"/>
              </a:solidFill>
              <a:latin typeface="Arial" panose="020B0604020202020204" pitchFamily="34" charset="0"/>
              <a:cs typeface="Arial" panose="020B0604020202020204" pitchFamily="34" charset="0"/>
            </a:endParaRPr>
          </a:p>
          <a:p>
            <a:pPr marL="176213">
              <a:spcBef>
                <a:spcPts val="600"/>
              </a:spcBef>
              <a:defRPr/>
            </a:pPr>
            <a:r>
              <a:rPr lang="fr-FR" sz="1400" b="1" dirty="0" smtClean="0">
                <a:solidFill>
                  <a:srgbClr val="0070C0"/>
                </a:solidFill>
                <a:latin typeface="Arial" panose="020B0604020202020204" pitchFamily="34" charset="0"/>
                <a:cs typeface="Arial" panose="020B0604020202020204" pitchFamily="34" charset="0"/>
              </a:rPr>
              <a:t>									</a:t>
            </a:r>
            <a:endParaRPr lang="fr-FR" sz="1400" b="1" dirty="0">
              <a:solidFill>
                <a:srgbClr val="0070C0"/>
              </a:solidFill>
              <a:latin typeface="Arial" panose="020B0604020202020204" pitchFamily="34" charset="0"/>
              <a:cs typeface="Arial" panose="020B0604020202020204" pitchFamily="34" charset="0"/>
            </a:endParaRPr>
          </a:p>
        </p:txBody>
      </p:sp>
      <p:sp>
        <p:nvSpPr>
          <p:cNvPr id="13" name="ZoneTexte 12"/>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14" name="Rectangle 13"/>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3087595"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9" name="Rectangle 28"/>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2" name="ZoneTexte 31"/>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33" name="Rectangle 32"/>
          <p:cNvSpPr/>
          <p:nvPr/>
        </p:nvSpPr>
        <p:spPr>
          <a:xfrm>
            <a:off x="2292652"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4" name="ZoneTexte 33"/>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35" name="ZoneTexte 34"/>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36" name="Rectangle 35"/>
          <p:cNvSpPr/>
          <p:nvPr/>
        </p:nvSpPr>
        <p:spPr>
          <a:xfrm>
            <a:off x="2297967"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7" name="Rectangle 36"/>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38" name="Rectangle 37"/>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39" name="Rectangle 38"/>
          <p:cNvSpPr/>
          <p:nvPr/>
        </p:nvSpPr>
        <p:spPr>
          <a:xfrm>
            <a:off x="7127744" y="1655160"/>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0" name="ZoneTexte 39"/>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41" name="ZoneTexte 40"/>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42" name="ZoneTexte 41"/>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43" name="Rectangle 42"/>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4" name="Rectangle 43"/>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45" name="Rectangle 44"/>
          <p:cNvSpPr/>
          <p:nvPr/>
        </p:nvSpPr>
        <p:spPr>
          <a:xfrm>
            <a:off x="33572" y="2244975"/>
            <a:ext cx="9110428" cy="276999"/>
          </a:xfrm>
          <a:prstGeom prst="rect">
            <a:avLst/>
          </a:prstGeom>
        </p:spPr>
        <p:txBody>
          <a:bodyPr wrap="square" lIns="0" tIns="0" bIns="0">
            <a:spAutoFit/>
          </a:bodyPr>
          <a:lstStyle/>
          <a:p>
            <a:pPr marL="715963" lvl="0">
              <a:spcBef>
                <a:spcPts val="600"/>
              </a:spcBef>
              <a:defRPr/>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anose="020B0604020202020204" pitchFamily="34" charset="0"/>
                <a:cs typeface="Arial" panose="020B0604020202020204" pitchFamily="34" charset="0"/>
              </a:rPr>
              <a:t>Nicolas </a:t>
            </a:r>
            <a:r>
              <a:rPr lang="fr-FR" altLang="fr-FR" dirty="0" err="1">
                <a:solidFill>
                  <a:prstClr val="black"/>
                </a:solidFill>
                <a:latin typeface="Arial" panose="020B0604020202020204" pitchFamily="34" charset="0"/>
                <a:cs typeface="Arial" panose="020B0604020202020204" pitchFamily="34" charset="0"/>
              </a:rPr>
              <a:t>Pinsault</a:t>
            </a:r>
            <a:r>
              <a:rPr lang="fr-FR" altLang="fr-FR" dirty="0">
                <a:solidFill>
                  <a:prstClr val="black"/>
                </a:solidFill>
                <a:latin typeface="Arial" panose="020B0604020202020204" pitchFamily="34" charset="0"/>
                <a:cs typeface="Arial" panose="020B0604020202020204" pitchFamily="34" charset="0"/>
              </a:rPr>
              <a:t> </a:t>
            </a:r>
            <a:r>
              <a:rPr lang="fr-FR" altLang="fr-FR" sz="1600" dirty="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3"/>
              </a:rPr>
              <a:t>nicolas.pinsault@univ-grenoble-alpes.fr</a:t>
            </a:r>
            <a:r>
              <a:rPr lang="fr-FR" sz="1600" dirty="0" smtClean="0">
                <a:solidFill>
                  <a:prstClr val="black"/>
                </a:solidFill>
                <a:latin typeface="Arial" panose="020B0604020202020204" pitchFamily="34" charset="0"/>
                <a:cs typeface="Arial" panose="020B0604020202020204" pitchFamily="34" charset="0"/>
              </a:rPr>
              <a:t>)</a:t>
            </a:r>
            <a:endParaRPr lang="fr-FR" sz="1600" dirty="0">
              <a:solidFill>
                <a:prstClr val="black"/>
              </a:solidFill>
              <a:latin typeface="Arial" panose="020B0604020202020204" pitchFamily="34" charset="0"/>
              <a:cs typeface="Arial" panose="020B0604020202020204" pitchFamily="34" charset="0"/>
            </a:endParaRPr>
          </a:p>
        </p:txBody>
      </p:sp>
      <p:pic>
        <p:nvPicPr>
          <p:cNvPr id="2" name="Image 1"/>
          <p:cNvPicPr>
            <a:picLocks noChangeAspect="1"/>
          </p:cNvPicPr>
          <p:nvPr/>
        </p:nvPicPr>
        <p:blipFill>
          <a:blip r:embed="rId4"/>
          <a:stretch>
            <a:fillRect/>
          </a:stretch>
        </p:blipFill>
        <p:spPr>
          <a:xfrm>
            <a:off x="5464586" y="5095630"/>
            <a:ext cx="2933012" cy="1216837"/>
          </a:xfrm>
          <a:prstGeom prst="rect">
            <a:avLst/>
          </a:prstGeom>
        </p:spPr>
      </p:pic>
    </p:spTree>
    <p:extLst>
      <p:ext uri="{BB962C8B-B14F-4D97-AF65-F5344CB8AC3E}">
        <p14:creationId xmlns:p14="http://schemas.microsoft.com/office/powerpoint/2010/main" val="4150594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57164"/>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lvl="0" indent="0" algn="ctr" eaLnBrk="1" hangingPunct="1">
              <a:spcBef>
                <a:spcPct val="0"/>
              </a:spcBef>
              <a:buNone/>
              <a:defRPr/>
            </a:pPr>
            <a:r>
              <a:rPr lang="fr-FR" sz="2800" b="1" dirty="0" smtClean="0">
                <a:solidFill>
                  <a:srgbClr val="0070C0"/>
                </a:solidFill>
              </a:rPr>
              <a:t>Santé</a:t>
            </a:r>
            <a:r>
              <a:rPr lang="fr-FR" sz="2800" b="1" dirty="0">
                <a:solidFill>
                  <a:srgbClr val="0070C0"/>
                </a:solidFill>
              </a:rPr>
              <a:t>, pensée critique, </a:t>
            </a:r>
            <a:r>
              <a:rPr lang="fr-FR" sz="2800" b="1" dirty="0" smtClean="0">
                <a:solidFill>
                  <a:srgbClr val="0070C0"/>
                </a:solidFill>
              </a:rPr>
              <a:t/>
            </a:r>
            <a:br>
              <a:rPr lang="fr-FR" sz="2800" b="1" dirty="0" smtClean="0">
                <a:solidFill>
                  <a:srgbClr val="0070C0"/>
                </a:solidFill>
              </a:rPr>
            </a:br>
            <a:r>
              <a:rPr lang="fr-FR" sz="2800" b="1" dirty="0" smtClean="0">
                <a:solidFill>
                  <a:srgbClr val="0070C0"/>
                </a:solidFill>
              </a:rPr>
              <a:t>autodéfense </a:t>
            </a:r>
            <a:r>
              <a:rPr lang="fr-FR" sz="2800" b="1" dirty="0">
                <a:solidFill>
                  <a:srgbClr val="0070C0"/>
                </a:solidFill>
              </a:rPr>
              <a:t>intellectuelle</a:t>
            </a:r>
          </a:p>
        </p:txBody>
      </p:sp>
      <p:sp>
        <p:nvSpPr>
          <p:cNvPr id="3" name="Espace réservé du pied de page 2"/>
          <p:cNvSpPr>
            <a:spLocks noGrp="1"/>
          </p:cNvSpPr>
          <p:nvPr>
            <p:ph type="ftr" sz="quarter" idx="11"/>
          </p:nvPr>
        </p:nvSpPr>
        <p:spPr>
          <a:xfrm>
            <a:off x="1830064" y="6387871"/>
            <a:ext cx="548387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Année universitaire 2022-2023  Université Grenoble Alpes – Tous droits réservés</a:t>
            </a:r>
          </a:p>
        </p:txBody>
      </p:sp>
      <p:pic>
        <p:nvPicPr>
          <p:cNvPr id="30" name="Image 29">
            <a:extLst>
              <a:ext uri="{FF2B5EF4-FFF2-40B4-BE49-F238E27FC236}">
                <a16:creationId xmlns:a16="http://schemas.microsoft.com/office/drawing/2014/main" id="{7A305D81-3EE5-1A72-D6CD-F587EFD438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0071"/>
            <a:ext cx="1384894" cy="744398"/>
          </a:xfrm>
          <a:prstGeom prst="rect">
            <a:avLst/>
          </a:prstGeom>
        </p:spPr>
      </p:pic>
      <p:sp>
        <p:nvSpPr>
          <p:cNvPr id="31" name="ZoneTexte 30">
            <a:extLst>
              <a:ext uri="{FF2B5EF4-FFF2-40B4-BE49-F238E27FC236}">
                <a16:creationId xmlns:a16="http://schemas.microsoft.com/office/drawing/2014/main" id="{912F5764-AE78-B167-B95B-17E0EF10A89A}"/>
              </a:ext>
            </a:extLst>
          </p:cNvPr>
          <p:cNvSpPr txBox="1"/>
          <p:nvPr/>
        </p:nvSpPr>
        <p:spPr>
          <a:xfrm>
            <a:off x="215660" y="2620800"/>
            <a:ext cx="8824823" cy="3831818"/>
          </a:xfrm>
          <a:prstGeom prst="rect">
            <a:avLst/>
          </a:prstGeom>
          <a:noFill/>
          <a:ln w="19050">
            <a:solidFill>
              <a:srgbClr val="FF6600"/>
            </a:solidFill>
          </a:ln>
        </p:spPr>
        <p:txBody>
          <a:bodyPr wrap="square" lIns="0" rtlCol="0">
            <a:spAutoFit/>
          </a:bodyPr>
          <a:lstStyle/>
          <a:p>
            <a:pPr marL="361950" lvl="0" eaLnBrk="0" hangingPunct="0">
              <a:spcBef>
                <a:spcPts val="600"/>
              </a:spcBef>
              <a:defRPr/>
            </a:pPr>
            <a:r>
              <a:rPr lang="fr-FR" sz="1600" b="1" dirty="0">
                <a:solidFill>
                  <a:srgbClr val="0070C0"/>
                </a:solidFill>
                <a:latin typeface="Arial" panose="020B0604020202020204" pitchFamily="34" charset="0"/>
                <a:cs typeface="Arial" panose="020B0604020202020204" pitchFamily="34" charset="0"/>
              </a:rPr>
              <a:t>Objectif pédagogique :</a:t>
            </a:r>
          </a:p>
          <a:p>
            <a:pPr marL="534988" lvl="0" defTabSz="801688" eaLnBrk="0" hangingPunct="0">
              <a:spcBef>
                <a:spcPts val="300"/>
              </a:spcBef>
              <a:defRPr/>
            </a:pPr>
            <a:r>
              <a:rPr lang="fr-FR" sz="1400" dirty="0" smtClean="0">
                <a:solidFill>
                  <a:prstClr val="black"/>
                </a:solidFill>
                <a:latin typeface="Arial" panose="020B0604020202020204" pitchFamily="34" charset="0"/>
                <a:cs typeface="Arial" panose="020B0604020202020204" pitchFamily="34" charset="0"/>
              </a:rPr>
              <a:t>Appréhender </a:t>
            </a:r>
            <a:r>
              <a:rPr lang="fr-FR" sz="1400" dirty="0">
                <a:solidFill>
                  <a:prstClr val="black"/>
                </a:solidFill>
                <a:latin typeface="Arial" panose="020B0604020202020204" pitchFamily="34" charset="0"/>
                <a:cs typeface="Arial" panose="020B0604020202020204" pitchFamily="34" charset="0"/>
              </a:rPr>
              <a:t>la démarche scientifique et sa portée critique à partir des frontières de nos disciplines médicales et paramédicales : thérapies magiques ou spiritualistes, fluides curatifs, soins "alternatifs », méthodes chamaniques...</a:t>
            </a:r>
          </a:p>
          <a:p>
            <a:pPr marL="361950" lvl="0" eaLnBrk="0" hangingPunct="0">
              <a:spcBef>
                <a:spcPts val="600"/>
              </a:spcBef>
              <a:defRPr/>
            </a:pPr>
            <a:r>
              <a:rPr lang="fr-FR" sz="1600" b="1" dirty="0">
                <a:solidFill>
                  <a:srgbClr val="0070C0"/>
                </a:solidFill>
                <a:latin typeface="Arial" panose="020B0604020202020204" pitchFamily="34" charset="0"/>
                <a:cs typeface="Arial" panose="020B0604020202020204" pitchFamily="34" charset="0"/>
              </a:rPr>
              <a:t>Thèmes :</a:t>
            </a:r>
          </a:p>
          <a:p>
            <a:pPr marL="715963" lvl="0" indent="-173038" eaLnBrk="0" hangingPunct="0">
              <a:spcBef>
                <a:spcPts val="300"/>
              </a:spcBef>
              <a:buFontTx/>
              <a:buChar char="•"/>
              <a:defRPr/>
            </a:pPr>
            <a:r>
              <a:rPr lang="fr-FR" sz="1400" dirty="0">
                <a:solidFill>
                  <a:prstClr val="black"/>
                </a:solidFill>
                <a:latin typeface="Arial" panose="020B0604020202020204" pitchFamily="34" charset="0"/>
                <a:cs typeface="Arial" panose="020B0604020202020204" pitchFamily="34" charset="0"/>
              </a:rPr>
              <a:t>Santé et pensée critique : les outils de bases</a:t>
            </a:r>
          </a:p>
          <a:p>
            <a:pPr marL="715963" lvl="0" indent="-173038" eaLnBrk="0" hangingPunct="0">
              <a:spcBef>
                <a:spcPts val="300"/>
              </a:spcBef>
              <a:buFontTx/>
              <a:buChar char="•"/>
              <a:defRPr/>
            </a:pPr>
            <a:r>
              <a:rPr lang="fr-FR" sz="1400" dirty="0">
                <a:solidFill>
                  <a:prstClr val="black"/>
                </a:solidFill>
                <a:latin typeface="Arial" panose="020B0604020202020204" pitchFamily="34" charset="0"/>
                <a:cs typeface="Arial" panose="020B0604020202020204" pitchFamily="34" charset="0"/>
              </a:rPr>
              <a:t>Pensée critique et Thérapies Alternatives et Complémentaires</a:t>
            </a:r>
          </a:p>
          <a:p>
            <a:pPr marL="715963" lvl="0" indent="-173038" eaLnBrk="0" hangingPunct="0">
              <a:spcBef>
                <a:spcPts val="300"/>
              </a:spcBef>
              <a:buFontTx/>
              <a:buChar char="•"/>
              <a:defRPr/>
            </a:pPr>
            <a:r>
              <a:rPr lang="fr-FR" sz="1400" dirty="0">
                <a:solidFill>
                  <a:prstClr val="black"/>
                </a:solidFill>
                <a:latin typeface="Arial" panose="020B0604020202020204" pitchFamily="34" charset="0"/>
                <a:cs typeface="Arial" panose="020B0604020202020204" pitchFamily="34" charset="0"/>
              </a:rPr>
              <a:t>Utilisation du placebo dans les stratégies thérapeutiques et ses implications éthiques.</a:t>
            </a:r>
          </a:p>
          <a:p>
            <a:pPr marL="715963" lvl="0" indent="-173038" eaLnBrk="0" hangingPunct="0">
              <a:buFontTx/>
              <a:buChar char="•"/>
              <a:defRPr/>
            </a:pPr>
            <a:r>
              <a:rPr lang="fr-FR" sz="1400" dirty="0">
                <a:solidFill>
                  <a:prstClr val="black"/>
                </a:solidFill>
                <a:latin typeface="Arial" panose="020B0604020202020204" pitchFamily="34" charset="0"/>
                <a:cs typeface="Arial" panose="020B0604020202020204" pitchFamily="34" charset="0"/>
              </a:rPr>
              <a:t>Eléments de psychologie de l’engagement permettant de comprendre certaines dérives thérapeutiques et potentiellement sectaires. </a:t>
            </a:r>
          </a:p>
          <a:p>
            <a:pPr marL="715963" lvl="0" indent="-173038" eaLnBrk="0" hangingPunct="0">
              <a:buFontTx/>
              <a:buChar char="•"/>
              <a:defRPr/>
            </a:pPr>
            <a:r>
              <a:rPr lang="fr-FR" sz="1400" dirty="0">
                <a:solidFill>
                  <a:prstClr val="black"/>
                </a:solidFill>
                <a:latin typeface="Arial" panose="020B0604020202020204" pitchFamily="34" charset="0"/>
                <a:cs typeface="Arial" panose="020B0604020202020204" pitchFamily="34" charset="0"/>
              </a:rPr>
              <a:t>Rôle des </a:t>
            </a:r>
            <a:r>
              <a:rPr lang="fr-FR" sz="1400" dirty="0" err="1">
                <a:solidFill>
                  <a:prstClr val="black"/>
                </a:solidFill>
                <a:latin typeface="Arial" panose="020B0604020202020204" pitchFamily="34" charset="0"/>
                <a:cs typeface="Arial" panose="020B0604020202020204" pitchFamily="34" charset="0"/>
              </a:rPr>
              <a:t>medias</a:t>
            </a:r>
            <a:r>
              <a:rPr lang="fr-FR" sz="1400" dirty="0">
                <a:solidFill>
                  <a:prstClr val="black"/>
                </a:solidFill>
                <a:latin typeface="Arial" panose="020B0604020202020204" pitchFamily="34" charset="0"/>
                <a:cs typeface="Arial" panose="020B0604020202020204" pitchFamily="34" charset="0"/>
              </a:rPr>
              <a:t> et de la vulgarisation scientifique dans les représentations erronées et la « fabrique » </a:t>
            </a:r>
            <a:r>
              <a:rPr lang="fr-FR" sz="1400" dirty="0" smtClean="0">
                <a:solidFill>
                  <a:prstClr val="black"/>
                </a:solidFill>
                <a:latin typeface="Arial" panose="020B0604020202020204" pitchFamily="34" charset="0"/>
                <a:cs typeface="Arial" panose="020B0604020202020204" pitchFamily="34" charset="0"/>
              </a:rPr>
              <a:t>de l’opinion.</a:t>
            </a:r>
            <a:endParaRPr lang="fr-FR" sz="1400" b="1" dirty="0">
              <a:solidFill>
                <a:srgbClr val="0070C0"/>
              </a:solidFill>
              <a:latin typeface="Arial" panose="020B0604020202020204" pitchFamily="34" charset="0"/>
              <a:cs typeface="Arial" panose="020B0604020202020204" pitchFamily="34" charset="0"/>
            </a:endParaRPr>
          </a:p>
          <a:p>
            <a:pPr marL="361950" lvl="0" eaLnBrk="0" hangingPunct="0">
              <a:spcBef>
                <a:spcPts val="600"/>
              </a:spcBef>
              <a:defRPr/>
            </a:pPr>
            <a:r>
              <a:rPr lang="fr-FR" sz="1600" b="1" dirty="0">
                <a:solidFill>
                  <a:srgbClr val="0070C0"/>
                </a:solidFill>
                <a:latin typeface="Arial" panose="020B0604020202020204" pitchFamily="34" charset="0"/>
                <a:cs typeface="Arial" panose="020B0604020202020204" pitchFamily="34" charset="0"/>
              </a:rPr>
              <a:t>Organisation :</a:t>
            </a:r>
          </a:p>
          <a:p>
            <a:pPr marL="534988" lvl="0" algn="just" eaLnBrk="0" hangingPunct="0">
              <a:spcBef>
                <a:spcPts val="300"/>
              </a:spcBef>
              <a:defRPr/>
            </a:pPr>
            <a:r>
              <a:rPr lang="fr-FR" sz="1400" dirty="0">
                <a:solidFill>
                  <a:prstClr val="black"/>
                </a:solidFill>
                <a:latin typeface="Arial" panose="020B0604020202020204" pitchFamily="34" charset="0"/>
                <a:cs typeface="Arial" panose="020B0604020202020204" pitchFamily="34" charset="0"/>
              </a:rPr>
              <a:t>Dossier à rendre + soutenance orale, en groupe</a:t>
            </a:r>
            <a:r>
              <a:rPr lang="fr-FR" sz="1400" dirty="0" smtClean="0">
                <a:solidFill>
                  <a:prstClr val="black"/>
                </a:solidFill>
                <a:latin typeface="Arial" panose="020B0604020202020204" pitchFamily="34" charset="0"/>
                <a:cs typeface="Arial" panose="020B0604020202020204" pitchFamily="34" charset="0"/>
              </a:rPr>
              <a:t>.</a:t>
            </a:r>
          </a:p>
          <a:p>
            <a:pPr marL="901700" lvl="0" eaLnBrk="0" hangingPunct="0">
              <a:spcBef>
                <a:spcPts val="300"/>
              </a:spcBef>
              <a:defRPr/>
            </a:pPr>
            <a:r>
              <a:rPr lang="fr-FR" sz="1400" b="1" dirty="0" smtClean="0">
                <a:solidFill>
                  <a:srgbClr val="0070C0"/>
                </a:solidFill>
                <a:latin typeface="Arial" panose="020B0604020202020204" pitchFamily="34" charset="0"/>
                <a:cs typeface="Arial" panose="020B0604020202020204" pitchFamily="34" charset="0"/>
              </a:rPr>
              <a:t>				</a:t>
            </a:r>
            <a:endParaRPr lang="fr-FR" sz="1400" b="1" dirty="0">
              <a:solidFill>
                <a:srgbClr val="0070C0"/>
              </a:solidFill>
              <a:latin typeface="Arial" panose="020B0604020202020204" pitchFamily="34" charset="0"/>
              <a:cs typeface="Arial" panose="020B0604020202020204" pitchFamily="34" charset="0"/>
            </a:endParaRPr>
          </a:p>
        </p:txBody>
      </p:sp>
      <p:sp>
        <p:nvSpPr>
          <p:cNvPr id="13" name="ZoneTexte 12"/>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14" name="Rectangle 13"/>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3087595"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9" name="Rectangle 28"/>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2" name="ZoneTexte 31"/>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33" name="Rectangle 32"/>
          <p:cNvSpPr/>
          <p:nvPr/>
        </p:nvSpPr>
        <p:spPr>
          <a:xfrm>
            <a:off x="2292652"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4" name="ZoneTexte 33"/>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35" name="ZoneTexte 34"/>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36" name="Rectangle 35"/>
          <p:cNvSpPr/>
          <p:nvPr/>
        </p:nvSpPr>
        <p:spPr>
          <a:xfrm>
            <a:off x="2297967"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7" name="Rectangle 36"/>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38" name="Rectangle 37"/>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39" name="Rectangle 38"/>
          <p:cNvSpPr/>
          <p:nvPr/>
        </p:nvSpPr>
        <p:spPr>
          <a:xfrm>
            <a:off x="7127744" y="1655160"/>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0" name="ZoneTexte 39"/>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41" name="ZoneTexte 40"/>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42" name="ZoneTexte 41"/>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43" name="Rectangle 42"/>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4" name="Rectangle 43"/>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45" name="Rectangle 44"/>
          <p:cNvSpPr/>
          <p:nvPr/>
        </p:nvSpPr>
        <p:spPr>
          <a:xfrm>
            <a:off x="33572" y="2244975"/>
            <a:ext cx="9110428" cy="276999"/>
          </a:xfrm>
          <a:prstGeom prst="rect">
            <a:avLst/>
          </a:prstGeom>
        </p:spPr>
        <p:txBody>
          <a:bodyPr wrap="square" lIns="0" tIns="0" bIns="0">
            <a:spAutoFit/>
          </a:bodyPr>
          <a:lstStyle/>
          <a:p>
            <a:pPr marL="715963" lvl="0">
              <a:spcBef>
                <a:spcPts val="600"/>
              </a:spcBef>
              <a:defRPr/>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anose="020B0604020202020204" pitchFamily="34" charset="0"/>
                <a:cs typeface="Arial" panose="020B0604020202020204" pitchFamily="34" charset="0"/>
              </a:rPr>
              <a:t>Nicolas </a:t>
            </a:r>
            <a:r>
              <a:rPr lang="fr-FR" altLang="fr-FR" dirty="0" err="1">
                <a:solidFill>
                  <a:prstClr val="black"/>
                </a:solidFill>
                <a:latin typeface="Arial" panose="020B0604020202020204" pitchFamily="34" charset="0"/>
                <a:cs typeface="Arial" panose="020B0604020202020204" pitchFamily="34" charset="0"/>
              </a:rPr>
              <a:t>Pinsault</a:t>
            </a:r>
            <a:r>
              <a:rPr lang="fr-FR" altLang="fr-FR" dirty="0">
                <a:solidFill>
                  <a:prstClr val="black"/>
                </a:solidFill>
                <a:latin typeface="Arial" panose="020B0604020202020204" pitchFamily="34" charset="0"/>
                <a:cs typeface="Arial" panose="020B0604020202020204" pitchFamily="34" charset="0"/>
              </a:rPr>
              <a:t> </a:t>
            </a:r>
            <a:r>
              <a:rPr lang="fr-FR" altLang="fr-FR" sz="1600" dirty="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3"/>
              </a:rPr>
              <a:t>nicolas.pinsault@univ-grenoble-alpes.fr</a:t>
            </a:r>
            <a:r>
              <a:rPr lang="fr-FR" sz="1600" dirty="0" smtClean="0">
                <a:solidFill>
                  <a:prstClr val="black"/>
                </a:solidFill>
                <a:latin typeface="Arial" panose="020B0604020202020204" pitchFamily="34" charset="0"/>
                <a:cs typeface="Arial" panose="020B0604020202020204" pitchFamily="34" charset="0"/>
              </a:rPr>
              <a:t>)</a:t>
            </a:r>
            <a:endParaRPr lang="fr-FR" sz="1600" dirty="0">
              <a:solidFill>
                <a:prstClr val="black"/>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4"/>
          <a:stretch>
            <a:fillRect/>
          </a:stretch>
        </p:blipFill>
        <p:spPr>
          <a:xfrm>
            <a:off x="5267637" y="5482740"/>
            <a:ext cx="3390087" cy="872554"/>
          </a:xfrm>
          <a:prstGeom prst="rect">
            <a:avLst/>
          </a:prstGeom>
        </p:spPr>
      </p:pic>
      <p:sp>
        <p:nvSpPr>
          <p:cNvPr id="46" name="Rectangle 45"/>
          <p:cNvSpPr/>
          <p:nvPr/>
        </p:nvSpPr>
        <p:spPr>
          <a:xfrm>
            <a:off x="7650014" y="1268869"/>
            <a:ext cx="1200954" cy="646331"/>
          </a:xfrm>
          <a:prstGeom prst="rect">
            <a:avLst/>
          </a:prstGeom>
        </p:spPr>
        <p:txBody>
          <a:bodyPr wrap="square">
            <a:spAutoFit/>
          </a:bodyPr>
          <a:lstStyle/>
          <a:p>
            <a:pPr algn="ctr"/>
            <a:r>
              <a:rPr lang="fr-FR" altLang="fr-FR" dirty="0" smtClean="0"/>
              <a:t>Vendredi  après-midi</a:t>
            </a:r>
            <a:endParaRPr lang="fr-FR" dirty="0"/>
          </a:p>
        </p:txBody>
      </p:sp>
    </p:spTree>
    <p:extLst>
      <p:ext uri="{BB962C8B-B14F-4D97-AF65-F5344CB8AC3E}">
        <p14:creationId xmlns:p14="http://schemas.microsoft.com/office/powerpoint/2010/main" val="2498693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57164"/>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lvl="0" indent="0" algn="ctr" eaLnBrk="1" hangingPunct="1">
              <a:spcBef>
                <a:spcPct val="0"/>
              </a:spcBef>
              <a:buNone/>
              <a:defRPr/>
            </a:pPr>
            <a:r>
              <a:rPr lang="fr-FR" sz="2800" b="1" dirty="0">
                <a:solidFill>
                  <a:srgbClr val="0070C0"/>
                </a:solidFill>
              </a:rPr>
              <a:t>Recherche en santé : </a:t>
            </a:r>
            <a:r>
              <a:rPr lang="fr-FR" sz="2800" b="1" dirty="0" smtClean="0">
                <a:solidFill>
                  <a:srgbClr val="0070C0"/>
                </a:solidFill>
              </a:rPr>
              <a:t/>
            </a:r>
            <a:br>
              <a:rPr lang="fr-FR" sz="2800" b="1" dirty="0" smtClean="0">
                <a:solidFill>
                  <a:srgbClr val="0070C0"/>
                </a:solidFill>
              </a:rPr>
            </a:br>
            <a:r>
              <a:rPr lang="fr-FR" sz="2800" b="1" dirty="0" smtClean="0">
                <a:solidFill>
                  <a:srgbClr val="0070C0"/>
                </a:solidFill>
              </a:rPr>
              <a:t>approches </a:t>
            </a:r>
            <a:r>
              <a:rPr lang="fr-FR" sz="2800" b="1" dirty="0">
                <a:solidFill>
                  <a:srgbClr val="0070C0"/>
                </a:solidFill>
              </a:rPr>
              <a:t>et méthodes qualitatives</a:t>
            </a:r>
          </a:p>
        </p:txBody>
      </p:sp>
      <p:sp>
        <p:nvSpPr>
          <p:cNvPr id="3" name="Espace réservé du pied de page 2"/>
          <p:cNvSpPr>
            <a:spLocks noGrp="1"/>
          </p:cNvSpPr>
          <p:nvPr>
            <p:ph type="ftr" sz="quarter" idx="11"/>
          </p:nvPr>
        </p:nvSpPr>
        <p:spPr>
          <a:xfrm>
            <a:off x="1830064" y="6387871"/>
            <a:ext cx="548387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Année universitaire 2022-2023  Université Grenoble Alpes – Tous droits réservés</a:t>
            </a:r>
          </a:p>
        </p:txBody>
      </p:sp>
      <p:pic>
        <p:nvPicPr>
          <p:cNvPr id="30" name="Image 29">
            <a:extLst>
              <a:ext uri="{FF2B5EF4-FFF2-40B4-BE49-F238E27FC236}">
                <a16:creationId xmlns:a16="http://schemas.microsoft.com/office/drawing/2014/main" id="{7A305D81-3EE5-1A72-D6CD-F587EFD438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0071"/>
            <a:ext cx="1384894" cy="744398"/>
          </a:xfrm>
          <a:prstGeom prst="rect">
            <a:avLst/>
          </a:prstGeom>
        </p:spPr>
      </p:pic>
      <p:sp>
        <p:nvSpPr>
          <p:cNvPr id="31" name="ZoneTexte 30">
            <a:extLst>
              <a:ext uri="{FF2B5EF4-FFF2-40B4-BE49-F238E27FC236}">
                <a16:creationId xmlns:a16="http://schemas.microsoft.com/office/drawing/2014/main" id="{912F5764-AE78-B167-B95B-17E0EF10A89A}"/>
              </a:ext>
            </a:extLst>
          </p:cNvPr>
          <p:cNvSpPr txBox="1"/>
          <p:nvPr/>
        </p:nvSpPr>
        <p:spPr>
          <a:xfrm>
            <a:off x="172528" y="2594922"/>
            <a:ext cx="8824823" cy="3854901"/>
          </a:xfrm>
          <a:prstGeom prst="rect">
            <a:avLst/>
          </a:prstGeom>
          <a:noFill/>
          <a:ln w="19050">
            <a:solidFill>
              <a:srgbClr val="FF6600"/>
            </a:solidFill>
          </a:ln>
        </p:spPr>
        <p:txBody>
          <a:bodyPr wrap="square" lIns="0" rtlCol="0">
            <a:spAutoFit/>
          </a:bodyPr>
          <a:lstStyle/>
          <a:p>
            <a:pPr marL="180975" lvl="0" defTabSz="1431925" eaLnBrk="0" hangingPunct="0">
              <a:spcBef>
                <a:spcPts val="600"/>
              </a:spcBef>
              <a:defRPr/>
            </a:pPr>
            <a:r>
              <a:rPr lang="fr-FR" sz="1600" b="1" dirty="0" smtClean="0">
                <a:solidFill>
                  <a:srgbClr val="0070C0"/>
                </a:solidFill>
                <a:latin typeface="Arial" panose="020B0604020202020204" pitchFamily="34" charset="0"/>
                <a:cs typeface="Arial" panose="020B0604020202020204" pitchFamily="34" charset="0"/>
              </a:rPr>
              <a:t>Objectifs pédagogiques </a:t>
            </a:r>
            <a:r>
              <a:rPr lang="fr-FR" sz="1600" b="1" dirty="0">
                <a:solidFill>
                  <a:srgbClr val="0070C0"/>
                </a:solidFill>
                <a:latin typeface="Arial" panose="020B0604020202020204" pitchFamily="34" charset="0"/>
                <a:cs typeface="Arial" panose="020B0604020202020204" pitchFamily="34" charset="0"/>
              </a:rPr>
              <a:t>:</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Situer les paradigmes de recherche quantitatifs, qualitatifs et mixtes les uns par rapport aux autres </a:t>
            </a:r>
            <a:endParaRPr lang="fr-FR" sz="1400" dirty="0" smtClean="0">
              <a:solidFill>
                <a:prstClr val="black"/>
              </a:solidFill>
              <a:latin typeface="Arial" panose="020B0604020202020204" pitchFamily="34" charset="0"/>
              <a:cs typeface="Arial" panose="020B0604020202020204" pitchFamily="34" charset="0"/>
            </a:endParaRP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Développer des compétences de recherche transposables à vos activités </a:t>
            </a:r>
            <a:r>
              <a:rPr lang="fr-FR" sz="1400" dirty="0" smtClean="0">
                <a:solidFill>
                  <a:prstClr val="black"/>
                </a:solidFill>
                <a:latin typeface="Arial" panose="020B0604020202020204" pitchFamily="34" charset="0"/>
                <a:cs typeface="Arial" panose="020B0604020202020204" pitchFamily="34" charset="0"/>
              </a:rPr>
              <a:t>cliniques</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Savoir chercher, lire, écrire, penser, réaliser, analyser et présenter des études qualitatives en </a:t>
            </a:r>
            <a:r>
              <a:rPr lang="fr-FR" sz="1400" dirty="0" smtClean="0">
                <a:solidFill>
                  <a:prstClr val="black"/>
                </a:solidFill>
                <a:latin typeface="Arial" panose="020B0604020202020204" pitchFamily="34" charset="0"/>
                <a:cs typeface="Arial" panose="020B0604020202020204" pitchFamily="34" charset="0"/>
              </a:rPr>
              <a:t>santé</a:t>
            </a:r>
          </a:p>
          <a:p>
            <a:pPr marL="180975" lvl="0" defTabSz="1431925" eaLnBrk="0" hangingPunct="0">
              <a:spcBef>
                <a:spcPts val="600"/>
              </a:spcBef>
              <a:defRPr/>
            </a:pPr>
            <a:r>
              <a:rPr lang="fr-FR" sz="1600" b="1" dirty="0" smtClean="0">
                <a:solidFill>
                  <a:srgbClr val="0070C0"/>
                </a:solidFill>
                <a:latin typeface="Arial" panose="020B0604020202020204" pitchFamily="34" charset="0"/>
                <a:cs typeface="Arial" panose="020B0604020202020204" pitchFamily="34" charset="0"/>
              </a:rPr>
              <a:t>Thèmes </a:t>
            </a:r>
            <a:r>
              <a:rPr lang="fr-FR" sz="1600" b="1" dirty="0">
                <a:solidFill>
                  <a:srgbClr val="0070C0"/>
                </a:solidFill>
                <a:latin typeface="Arial" panose="020B0604020202020204" pitchFamily="34" charset="0"/>
                <a:cs typeface="Arial" panose="020B0604020202020204" pitchFamily="34" charset="0"/>
              </a:rPr>
              <a:t>:</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Commencer un projet de recherche qualitative et problématiser</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Communiquer des résultats d’une étude qualitatives : à l’écrit ou à l’oral</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Collecter des données (entretiens, observation, instructions aux sosies, etc.)</a:t>
            </a:r>
          </a:p>
          <a:p>
            <a:pPr marL="923925" lvl="1" indent="-285750" defTabSz="1431925">
              <a:buFont typeface="Arial" panose="020B0604020202020204" pitchFamily="34" charset="0"/>
              <a:buChar char="•"/>
              <a:defRPr/>
            </a:pPr>
            <a:r>
              <a:rPr lang="fr-FR" sz="1400" dirty="0">
                <a:solidFill>
                  <a:prstClr val="black"/>
                </a:solidFill>
                <a:latin typeface="Arial" panose="020B0604020202020204" pitchFamily="34" charset="0"/>
                <a:cs typeface="Arial" panose="020B0604020202020204" pitchFamily="34" charset="0"/>
              </a:rPr>
              <a:t>Analyser des données (retranscription, analyse de contenu, critères de qualité, etc</a:t>
            </a:r>
            <a:r>
              <a:rPr lang="fr-FR" sz="1400" dirty="0" smtClean="0">
                <a:solidFill>
                  <a:prstClr val="black"/>
                </a:solidFill>
                <a:latin typeface="Arial" panose="020B0604020202020204" pitchFamily="34" charset="0"/>
                <a:cs typeface="Arial" panose="020B0604020202020204" pitchFamily="34" charset="0"/>
              </a:rPr>
              <a:t>.)</a:t>
            </a:r>
          </a:p>
          <a:p>
            <a:pPr marL="180975" defTabSz="1431925">
              <a:defRPr/>
            </a:pPr>
            <a:r>
              <a:rPr lang="fr-FR" sz="1600" b="1" dirty="0" smtClean="0">
                <a:solidFill>
                  <a:srgbClr val="0070C0"/>
                </a:solidFill>
                <a:latin typeface="Arial" panose="020B0604020202020204" pitchFamily="34" charset="0"/>
                <a:cs typeface="Arial" panose="020B0604020202020204" pitchFamily="34" charset="0"/>
              </a:rPr>
              <a:t>Intervenants </a:t>
            </a:r>
            <a:r>
              <a:rPr lang="fr-FR" sz="1600" b="1" dirty="0">
                <a:solidFill>
                  <a:srgbClr val="0070C0"/>
                </a:solidFill>
                <a:latin typeface="Arial" panose="020B0604020202020204" pitchFamily="34" charset="0"/>
                <a:cs typeface="Arial" panose="020B0604020202020204" pitchFamily="34" charset="0"/>
              </a:rPr>
              <a:t>:</a:t>
            </a:r>
          </a:p>
          <a:p>
            <a:pPr marL="638175" lvl="1" defTabSz="1431925">
              <a:defRPr/>
            </a:pPr>
            <a:r>
              <a:rPr lang="fr-FR" sz="1400" dirty="0" smtClean="0">
                <a:solidFill>
                  <a:prstClr val="black"/>
                </a:solidFill>
                <a:latin typeface="Arial" panose="020B0604020202020204" pitchFamily="34" charset="0"/>
                <a:cs typeface="Arial" panose="020B0604020202020204" pitchFamily="34" charset="0"/>
              </a:rPr>
              <a:t>Une </a:t>
            </a:r>
            <a:r>
              <a:rPr lang="fr-FR" sz="1400" dirty="0">
                <a:solidFill>
                  <a:prstClr val="black"/>
                </a:solidFill>
                <a:latin typeface="Arial" panose="020B0604020202020204" pitchFamily="34" charset="0"/>
                <a:cs typeface="Arial" panose="020B0604020202020204" pitchFamily="34" charset="0"/>
              </a:rPr>
              <a:t>équipe de </a:t>
            </a:r>
            <a:r>
              <a:rPr lang="fr-FR" sz="1400" dirty="0" smtClean="0">
                <a:solidFill>
                  <a:prstClr val="black"/>
                </a:solidFill>
                <a:latin typeface="Arial" panose="020B0604020202020204" pitchFamily="34" charset="0"/>
                <a:cs typeface="Arial" panose="020B0604020202020204" pitchFamily="34" charset="0"/>
              </a:rPr>
              <a:t>professionnels de santé pluridisciplinaire avec des </a:t>
            </a:r>
            <a:r>
              <a:rPr lang="fr-FR" sz="1400" dirty="0" err="1" smtClean="0">
                <a:solidFill>
                  <a:prstClr val="black"/>
                </a:solidFill>
                <a:latin typeface="Arial" panose="020B0604020202020204" pitchFamily="34" charset="0"/>
                <a:cs typeface="Arial" panose="020B0604020202020204" pitchFamily="34" charset="0"/>
              </a:rPr>
              <a:t>enseignant.e.s</a:t>
            </a:r>
            <a:r>
              <a:rPr lang="fr-FR" sz="1400" dirty="0" smtClean="0">
                <a:solidFill>
                  <a:prstClr val="black"/>
                </a:solidFill>
                <a:latin typeface="Arial" panose="020B0604020202020204" pitchFamily="34" charset="0"/>
                <a:cs typeface="Arial" panose="020B0604020202020204" pitchFamily="34" charset="0"/>
              </a:rPr>
              <a:t> </a:t>
            </a:r>
            <a:r>
              <a:rPr lang="fr-FR" sz="1400" dirty="0" err="1" smtClean="0">
                <a:solidFill>
                  <a:prstClr val="black"/>
                </a:solidFill>
                <a:latin typeface="Arial" panose="020B0604020202020204" pitchFamily="34" charset="0"/>
                <a:cs typeface="Arial" panose="020B0604020202020204" pitchFamily="34" charset="0"/>
              </a:rPr>
              <a:t>impliqué.e.s</a:t>
            </a:r>
            <a:r>
              <a:rPr lang="fr-FR" sz="1400" dirty="0" smtClean="0">
                <a:solidFill>
                  <a:prstClr val="black"/>
                </a:solidFill>
                <a:latin typeface="Arial" panose="020B0604020202020204" pitchFamily="34" charset="0"/>
                <a:cs typeface="Arial" panose="020B0604020202020204" pitchFamily="34" charset="0"/>
              </a:rPr>
              <a:t> en recherche clinique (kiné, </a:t>
            </a:r>
            <a:r>
              <a:rPr lang="fr-FR" sz="1400" dirty="0" err="1" smtClean="0">
                <a:solidFill>
                  <a:prstClr val="black"/>
                </a:solidFill>
                <a:latin typeface="Arial" panose="020B0604020202020204" pitchFamily="34" charset="0"/>
                <a:cs typeface="Arial" panose="020B0604020202020204" pitchFamily="34" charset="0"/>
              </a:rPr>
              <a:t>méd</a:t>
            </a:r>
            <a:r>
              <a:rPr lang="fr-FR" sz="1400" dirty="0" smtClean="0">
                <a:solidFill>
                  <a:prstClr val="black"/>
                </a:solidFill>
                <a:latin typeface="Arial" panose="020B0604020202020204" pitchFamily="34" charset="0"/>
                <a:cs typeface="Arial" panose="020B0604020202020204" pitchFamily="34" charset="0"/>
              </a:rPr>
              <a:t>, </a:t>
            </a:r>
            <a:r>
              <a:rPr lang="fr-FR" sz="1400" dirty="0" err="1" smtClean="0">
                <a:solidFill>
                  <a:prstClr val="black"/>
                </a:solidFill>
                <a:latin typeface="Arial" panose="020B0604020202020204" pitchFamily="34" charset="0"/>
                <a:cs typeface="Arial" panose="020B0604020202020204" pitchFamily="34" charset="0"/>
              </a:rPr>
              <a:t>infirmier.e.s</a:t>
            </a:r>
            <a:r>
              <a:rPr lang="fr-FR" sz="1400" dirty="0" smtClean="0">
                <a:solidFill>
                  <a:prstClr val="black"/>
                </a:solidFill>
                <a:latin typeface="Arial" panose="020B0604020202020204" pitchFamily="34" charset="0"/>
                <a:cs typeface="Arial" panose="020B0604020202020204" pitchFamily="34" charset="0"/>
              </a:rPr>
              <a:t>)</a:t>
            </a:r>
            <a:endParaRPr lang="fr-FR" sz="1400" dirty="0">
              <a:solidFill>
                <a:prstClr val="black"/>
              </a:solidFill>
              <a:latin typeface="Arial" panose="020B0604020202020204" pitchFamily="34" charset="0"/>
              <a:cs typeface="Arial" panose="020B0604020202020204" pitchFamily="34" charset="0"/>
            </a:endParaRPr>
          </a:p>
          <a:p>
            <a:pPr marL="180975" lvl="0" defTabSz="1431925" eaLnBrk="0" hangingPunct="0">
              <a:spcBef>
                <a:spcPts val="600"/>
              </a:spcBef>
              <a:defRPr/>
            </a:pPr>
            <a:r>
              <a:rPr lang="fr-FR" sz="1600" b="1" dirty="0" smtClean="0">
                <a:solidFill>
                  <a:srgbClr val="0070C0"/>
                </a:solidFill>
                <a:latin typeface="Arial" panose="020B0604020202020204" pitchFamily="34" charset="0"/>
                <a:cs typeface="Arial" panose="020B0604020202020204" pitchFamily="34" charset="0"/>
              </a:rPr>
              <a:t>Organisation</a:t>
            </a:r>
            <a:r>
              <a:rPr lang="fr-FR" sz="1600" b="1" dirty="0">
                <a:solidFill>
                  <a:srgbClr val="0070C0"/>
                </a:solidFill>
                <a:latin typeface="Arial" panose="020B0604020202020204" pitchFamily="34" charset="0"/>
                <a:cs typeface="Arial" panose="020B0604020202020204" pitchFamily="34" charset="0"/>
              </a:rPr>
              <a:t> </a:t>
            </a:r>
            <a:r>
              <a:rPr lang="fr-FR" sz="1600" b="1" dirty="0" smtClean="0">
                <a:solidFill>
                  <a:srgbClr val="0070C0"/>
                </a:solidFill>
                <a:latin typeface="Arial" panose="020B0604020202020204" pitchFamily="34" charset="0"/>
                <a:cs typeface="Arial" panose="020B0604020202020204" pitchFamily="34" charset="0"/>
              </a:rPr>
              <a:t>(</a:t>
            </a:r>
            <a:r>
              <a:rPr lang="fr-FR" sz="1600" dirty="0" smtClean="0">
                <a:solidFill>
                  <a:srgbClr val="FF0000"/>
                </a:solidFill>
                <a:latin typeface="Arial" panose="020B0604020202020204" pitchFamily="34" charset="0"/>
                <a:cs typeface="Arial" panose="020B0604020202020204" pitchFamily="34" charset="0"/>
              </a:rPr>
              <a:t>format hybride</a:t>
            </a:r>
            <a:r>
              <a:rPr lang="fr-FR" sz="1600" b="1" dirty="0" smtClean="0">
                <a:solidFill>
                  <a:srgbClr val="0070C0"/>
                </a:solidFill>
                <a:latin typeface="Arial" panose="020B0604020202020204" pitchFamily="34" charset="0"/>
                <a:cs typeface="Arial" panose="020B0604020202020204" pitchFamily="34" charset="0"/>
              </a:rPr>
              <a:t>) :</a:t>
            </a:r>
            <a:endParaRPr lang="fr-FR" sz="1600" b="1" dirty="0">
              <a:solidFill>
                <a:srgbClr val="0070C0"/>
              </a:solidFill>
              <a:latin typeface="Arial" panose="020B0604020202020204" pitchFamily="34" charset="0"/>
              <a:cs typeface="Arial" panose="020B0604020202020204" pitchFamily="34" charset="0"/>
            </a:endParaRPr>
          </a:p>
          <a:p>
            <a:pPr marL="180975" lvl="0" defTabSz="1431925" eaLnBrk="0" hangingPunct="0">
              <a:spcBef>
                <a:spcPts val="300"/>
              </a:spcBef>
              <a:defRPr/>
            </a:pPr>
            <a:endParaRPr lang="fr-FR" sz="500" b="1" dirty="0" smtClean="0">
              <a:solidFill>
                <a:srgbClr val="0070C0"/>
              </a:solidFill>
              <a:latin typeface="Arial" panose="020B0604020202020204" pitchFamily="34" charset="0"/>
              <a:cs typeface="Arial" panose="020B0604020202020204" pitchFamily="34" charset="0"/>
            </a:endParaRPr>
          </a:p>
          <a:p>
            <a:pPr marL="180975" lvl="0" defTabSz="1431925" eaLnBrk="0" hangingPunct="0">
              <a:spcBef>
                <a:spcPts val="300"/>
              </a:spcBef>
              <a:defRPr/>
            </a:pPr>
            <a:endParaRPr lang="fr-FR" sz="1600" b="1" dirty="0">
              <a:solidFill>
                <a:srgbClr val="0070C0"/>
              </a:solidFill>
              <a:latin typeface="Arial" panose="020B0604020202020204" pitchFamily="34" charset="0"/>
              <a:cs typeface="Arial" panose="020B0604020202020204" pitchFamily="34" charset="0"/>
            </a:endParaRPr>
          </a:p>
          <a:p>
            <a:pPr marL="180975" lvl="0" defTabSz="1431925" eaLnBrk="0" hangingPunct="0">
              <a:spcBef>
                <a:spcPts val="300"/>
              </a:spcBef>
              <a:defRPr/>
            </a:pPr>
            <a:r>
              <a:rPr lang="fr-FR" sz="1600" b="1" dirty="0" smtClean="0">
                <a:solidFill>
                  <a:srgbClr val="0070C0"/>
                </a:solidFill>
                <a:latin typeface="Arial" panose="020B0604020202020204" pitchFamily="34" charset="0"/>
                <a:cs typeface="Arial" panose="020B0604020202020204" pitchFamily="34" charset="0"/>
              </a:rPr>
              <a:t>	</a:t>
            </a:r>
            <a:r>
              <a:rPr lang="fr-FR" sz="1400" b="1" dirty="0" smtClean="0">
                <a:solidFill>
                  <a:srgbClr val="0070C0"/>
                </a:solidFill>
                <a:latin typeface="Arial" panose="020B0604020202020204" pitchFamily="34" charset="0"/>
                <a:cs typeface="Arial" panose="020B0604020202020204" pitchFamily="34" charset="0"/>
              </a:rPr>
              <a:t>	</a:t>
            </a:r>
            <a:r>
              <a:rPr lang="fr-FR" sz="900" b="1" dirty="0" smtClean="0">
                <a:solidFill>
                  <a:srgbClr val="0070C0"/>
                </a:solidFill>
                <a:latin typeface="Arial" panose="020B0604020202020204" pitchFamily="34" charset="0"/>
                <a:cs typeface="Arial" panose="020B0604020202020204" pitchFamily="34" charset="0"/>
              </a:rPr>
              <a:t>	</a:t>
            </a:r>
            <a:r>
              <a:rPr lang="fr-FR" sz="1400" b="1" dirty="0" smtClean="0">
                <a:solidFill>
                  <a:srgbClr val="0070C0"/>
                </a:solidFill>
                <a:latin typeface="Arial" panose="020B0604020202020204" pitchFamily="34" charset="0"/>
                <a:cs typeface="Arial" panose="020B0604020202020204" pitchFamily="34" charset="0"/>
              </a:rPr>
              <a:t>	</a:t>
            </a:r>
            <a:endParaRPr lang="fr-FR" sz="1400" b="1" dirty="0">
              <a:solidFill>
                <a:srgbClr val="0070C0"/>
              </a:solidFill>
              <a:latin typeface="Arial" panose="020B0604020202020204" pitchFamily="34" charset="0"/>
              <a:cs typeface="Arial" panose="020B0604020202020204" pitchFamily="34" charset="0"/>
            </a:endParaRPr>
          </a:p>
        </p:txBody>
      </p:sp>
      <p:sp>
        <p:nvSpPr>
          <p:cNvPr id="13" name="ZoneTexte 12"/>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14" name="Rectangle 13"/>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Rectangle 16"/>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8" name="Rectangle 27"/>
          <p:cNvSpPr/>
          <p:nvPr/>
        </p:nvSpPr>
        <p:spPr>
          <a:xfrm>
            <a:off x="3087595"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9" name="Rectangle 28"/>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2" name="ZoneTexte 31"/>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33" name="Rectangle 32"/>
          <p:cNvSpPr/>
          <p:nvPr/>
        </p:nvSpPr>
        <p:spPr>
          <a:xfrm>
            <a:off x="2292652"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4" name="ZoneTexte 33"/>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35" name="ZoneTexte 34"/>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36" name="Rectangle 35"/>
          <p:cNvSpPr/>
          <p:nvPr/>
        </p:nvSpPr>
        <p:spPr>
          <a:xfrm>
            <a:off x="2297967"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7" name="Rectangle 36"/>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38" name="Rectangle 37"/>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39" name="Rectangle 38"/>
          <p:cNvSpPr/>
          <p:nvPr/>
        </p:nvSpPr>
        <p:spPr>
          <a:xfrm>
            <a:off x="7127744" y="1655160"/>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0" name="ZoneTexte 39"/>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41" name="ZoneTexte 40"/>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42" name="ZoneTexte 41"/>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43" name="Rectangle 42"/>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4" name="Rectangle 43"/>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45" name="Rectangle 44"/>
          <p:cNvSpPr/>
          <p:nvPr/>
        </p:nvSpPr>
        <p:spPr>
          <a:xfrm>
            <a:off x="33572" y="2244975"/>
            <a:ext cx="9110428" cy="276999"/>
          </a:xfrm>
          <a:prstGeom prst="rect">
            <a:avLst/>
          </a:prstGeom>
        </p:spPr>
        <p:txBody>
          <a:bodyPr wrap="square" lIns="0" tIns="0" bIns="0">
            <a:spAutoFit/>
          </a:bodyPr>
          <a:lstStyle/>
          <a:p>
            <a:pPr marL="715963" lvl="0">
              <a:spcBef>
                <a:spcPts val="600"/>
              </a:spcBef>
              <a:defRPr/>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itchFamily="34" charset="0"/>
              </a:rPr>
              <a:t>Leo </a:t>
            </a:r>
            <a:r>
              <a:rPr lang="fr-FR" altLang="fr-FR" dirty="0" err="1">
                <a:solidFill>
                  <a:prstClr val="black"/>
                </a:solidFill>
                <a:latin typeface="Arial" pitchFamily="34" charset="0"/>
              </a:rPr>
              <a:t>Druart</a:t>
            </a:r>
            <a:r>
              <a:rPr lang="fr-FR" altLang="fr-FR" dirty="0">
                <a:solidFill>
                  <a:prstClr val="black"/>
                </a:solidFill>
                <a:latin typeface="Arial" pitchFamily="34" charset="0"/>
              </a:rPr>
              <a:t> </a:t>
            </a:r>
            <a:r>
              <a:rPr lang="fr-FR" altLang="fr-FR" sz="1600" dirty="0">
                <a:solidFill>
                  <a:prstClr val="black"/>
                </a:solidFill>
                <a:latin typeface="Arial" pitchFamily="34" charset="0"/>
              </a:rPr>
              <a:t>(</a:t>
            </a:r>
            <a:r>
              <a:rPr lang="fr-FR" altLang="fr-FR" sz="1600" dirty="0">
                <a:solidFill>
                  <a:prstClr val="black"/>
                </a:solidFill>
                <a:latin typeface="Arial" pitchFamily="34" charset="0"/>
                <a:hlinkClick r:id="rId3"/>
              </a:rPr>
              <a:t>leo.druart@univ-grenoble-alpes.fr</a:t>
            </a:r>
            <a:r>
              <a:rPr lang="fr-FR" sz="1600" dirty="0">
                <a:solidFill>
                  <a:prstClr val="black"/>
                </a:solidFill>
                <a:latin typeface="Arial" charset="0"/>
              </a:rPr>
              <a:t>)</a:t>
            </a:r>
          </a:p>
        </p:txBody>
      </p:sp>
      <p:pic>
        <p:nvPicPr>
          <p:cNvPr id="2" name="Image 1"/>
          <p:cNvPicPr>
            <a:picLocks noChangeAspect="1"/>
          </p:cNvPicPr>
          <p:nvPr/>
        </p:nvPicPr>
        <p:blipFill>
          <a:blip r:embed="rId4"/>
          <a:stretch>
            <a:fillRect/>
          </a:stretch>
        </p:blipFill>
        <p:spPr>
          <a:xfrm>
            <a:off x="3223485" y="5438155"/>
            <a:ext cx="5695165" cy="940794"/>
          </a:xfrm>
          <a:prstGeom prst="rect">
            <a:avLst/>
          </a:prstGeom>
        </p:spPr>
      </p:pic>
    </p:spTree>
    <p:extLst>
      <p:ext uri="{BB962C8B-B14F-4D97-AF65-F5344CB8AC3E}">
        <p14:creationId xmlns:p14="http://schemas.microsoft.com/office/powerpoint/2010/main" val="379983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a:extLst>
              <a:ext uri="{FF2B5EF4-FFF2-40B4-BE49-F238E27FC236}">
                <a16:creationId xmlns:a16="http://schemas.microsoft.com/office/drawing/2014/main" id="{ED7CCA14-FA30-432B-AAE0-3633358E4F78}"/>
              </a:ext>
            </a:extLst>
          </p:cNvPr>
          <p:cNvSpPr>
            <a:spLocks noGrp="1"/>
          </p:cNvSpPr>
          <p:nvPr>
            <p:ph type="title"/>
          </p:nvPr>
        </p:nvSpPr>
        <p:spPr>
          <a:xfrm>
            <a:off x="69803" y="101083"/>
            <a:ext cx="8928100" cy="676907"/>
          </a:xfrm>
          <a:ln w="12700">
            <a:noFill/>
          </a:ln>
        </p:spPr>
        <p:txBody>
          <a:bodyPr/>
          <a:lstStyle/>
          <a:p>
            <a:r>
              <a:rPr lang="fr-FR" altLang="fr-FR" sz="2800" b="1" dirty="0" smtClean="0">
                <a:solidFill>
                  <a:srgbClr val="0070C0"/>
                </a:solidFill>
              </a:rPr>
              <a:t>Tutorat </a:t>
            </a:r>
            <a:r>
              <a:rPr lang="fr-FR" altLang="fr-FR" sz="2800" b="1" dirty="0">
                <a:solidFill>
                  <a:srgbClr val="0070C0"/>
                </a:solidFill>
              </a:rPr>
              <a:t>- Communication </a:t>
            </a:r>
            <a:r>
              <a:rPr lang="fr-FR" altLang="fr-FR" sz="2800" b="1" dirty="0" smtClean="0">
                <a:solidFill>
                  <a:srgbClr val="0070C0"/>
                </a:solidFill>
              </a:rPr>
              <a:t>scientifique</a:t>
            </a:r>
            <a:endParaRPr lang="fr-FR" altLang="fr-FR" sz="3200" dirty="0"/>
          </a:p>
        </p:txBody>
      </p:sp>
      <p:sp>
        <p:nvSpPr>
          <p:cNvPr id="3075" name="Espace réservé du contenu 2">
            <a:extLst>
              <a:ext uri="{FF2B5EF4-FFF2-40B4-BE49-F238E27FC236}">
                <a16:creationId xmlns:a16="http://schemas.microsoft.com/office/drawing/2014/main" id="{1E26976F-8F9A-4803-B27B-EDCCB33A4CA3}"/>
              </a:ext>
            </a:extLst>
          </p:cNvPr>
          <p:cNvSpPr>
            <a:spLocks noGrp="1"/>
          </p:cNvSpPr>
          <p:nvPr>
            <p:ph idx="1"/>
          </p:nvPr>
        </p:nvSpPr>
        <p:spPr>
          <a:xfrm>
            <a:off x="104769" y="2495468"/>
            <a:ext cx="8932765" cy="4098435"/>
          </a:xfrm>
          <a:ln w="19050">
            <a:solidFill>
              <a:srgbClr val="FF6600"/>
            </a:solidFill>
          </a:ln>
        </p:spPr>
        <p:txBody>
          <a:bodyPr/>
          <a:lstStyle/>
          <a:p>
            <a:pPr marL="0" indent="0">
              <a:buFontTx/>
              <a:buNone/>
            </a:pPr>
            <a:r>
              <a:rPr lang="fr-FR" altLang="fr-FR" sz="1600" b="1" dirty="0" smtClean="0">
                <a:solidFill>
                  <a:srgbClr val="0070C0"/>
                </a:solidFill>
              </a:rPr>
              <a:t>1</a:t>
            </a:r>
            <a:r>
              <a:rPr lang="fr-FR" altLang="fr-FR" sz="1600" b="1" baseline="30000" dirty="0" smtClean="0">
                <a:solidFill>
                  <a:srgbClr val="0070C0"/>
                </a:solidFill>
              </a:rPr>
              <a:t>er</a:t>
            </a:r>
            <a:r>
              <a:rPr lang="fr-FR" altLang="fr-FR" sz="1600" b="1" dirty="0" smtClean="0">
                <a:solidFill>
                  <a:srgbClr val="0070C0"/>
                </a:solidFill>
              </a:rPr>
              <a:t> </a:t>
            </a:r>
            <a:r>
              <a:rPr lang="fr-FR" altLang="fr-FR" sz="1600" b="1" dirty="0">
                <a:solidFill>
                  <a:srgbClr val="0070C0"/>
                </a:solidFill>
              </a:rPr>
              <a:t>volet : </a:t>
            </a:r>
            <a:r>
              <a:rPr lang="fr-FR" altLang="fr-FR" sz="1600" b="1" dirty="0"/>
              <a:t>Tutorat </a:t>
            </a:r>
            <a:r>
              <a:rPr lang="fr-FR" altLang="fr-FR" sz="1600" b="1" dirty="0" smtClean="0"/>
              <a:t>- </a:t>
            </a:r>
            <a:r>
              <a:rPr lang="fr-FR" altLang="fr-FR" sz="1600" b="1" dirty="0"/>
              <a:t>Emploi étudiant rémunéré, correspondant à 58 h / an environ</a:t>
            </a:r>
          </a:p>
          <a:p>
            <a:pPr marL="0" indent="0">
              <a:buFontTx/>
              <a:buNone/>
            </a:pPr>
            <a:r>
              <a:rPr lang="fr-FR" altLang="fr-FR" sz="1400" dirty="0"/>
              <a:t>Missions </a:t>
            </a:r>
            <a:r>
              <a:rPr lang="fr-FR" altLang="fr-FR" sz="1400" b="1" dirty="0"/>
              <a:t>:</a:t>
            </a:r>
          </a:p>
          <a:p>
            <a:pPr marL="0" indent="0">
              <a:buFontTx/>
              <a:buNone/>
            </a:pPr>
            <a:r>
              <a:rPr lang="fr-FR" altLang="fr-FR" sz="1400" dirty="0"/>
              <a:t>- réalisation de colles : proposées / corrigées par les enseignants (en ligne ou pas)</a:t>
            </a:r>
          </a:p>
          <a:p>
            <a:pPr marL="0" indent="0">
              <a:buFontTx/>
              <a:buNone/>
            </a:pPr>
            <a:r>
              <a:rPr lang="fr-FR" altLang="fr-FR" sz="1400" dirty="0"/>
              <a:t>- séances de préparation (2h / colle) obligatoires (6 / semestre, les vendredis après-midi)</a:t>
            </a:r>
          </a:p>
          <a:p>
            <a:pPr marL="0" indent="0">
              <a:buFontTx/>
              <a:buNone/>
            </a:pPr>
            <a:r>
              <a:rPr lang="fr-FR" altLang="fr-FR" sz="1400" dirty="0"/>
              <a:t>- élaboration d'un diaporama commun de correction</a:t>
            </a:r>
          </a:p>
          <a:p>
            <a:pPr marL="0" indent="0">
              <a:buFontTx/>
              <a:buNone/>
            </a:pPr>
            <a:r>
              <a:rPr lang="fr-FR" altLang="fr-FR" sz="1400" dirty="0"/>
              <a:t>- réalisation du tutorat par les PASS : en ligne</a:t>
            </a:r>
          </a:p>
          <a:p>
            <a:pPr marL="0" indent="0">
              <a:buFontTx/>
              <a:buNone/>
            </a:pPr>
            <a:r>
              <a:rPr lang="fr-FR" altLang="fr-FR" sz="1400" dirty="0"/>
              <a:t>- correction devant les PASS : 1 à 2 soirées / </a:t>
            </a:r>
            <a:r>
              <a:rPr lang="fr-FR" altLang="fr-FR" sz="1400" dirty="0" err="1"/>
              <a:t>sem</a:t>
            </a:r>
            <a:r>
              <a:rPr lang="fr-FR" altLang="fr-FR" sz="1400" dirty="0"/>
              <a:t>, pendant 1 h, toute l’année</a:t>
            </a:r>
          </a:p>
          <a:p>
            <a:pPr marL="0" indent="0">
              <a:buFontTx/>
              <a:buNone/>
            </a:pPr>
            <a:endParaRPr lang="fr-FR" altLang="fr-FR" sz="800" dirty="0"/>
          </a:p>
          <a:p>
            <a:pPr marL="0" indent="0">
              <a:buFontTx/>
              <a:buNone/>
            </a:pPr>
            <a:r>
              <a:rPr lang="fr-FR" altLang="fr-FR" sz="1400" dirty="0"/>
              <a:t>Tuteurs dirigés, formés et encadrés par les enseignants qui réalisent les </a:t>
            </a:r>
            <a:r>
              <a:rPr lang="fr-FR" altLang="fr-FR" sz="1400" dirty="0" smtClean="0"/>
              <a:t>cours et les </a:t>
            </a:r>
            <a:r>
              <a:rPr lang="fr-FR" altLang="fr-FR" sz="1400" dirty="0"/>
              <a:t>questions du concours.</a:t>
            </a:r>
          </a:p>
          <a:p>
            <a:pPr marL="0" indent="0">
              <a:buFontTx/>
              <a:buNone/>
            </a:pPr>
            <a:endParaRPr lang="fr-FR" altLang="fr-FR" sz="800" b="1" dirty="0">
              <a:solidFill>
                <a:srgbClr val="FF0000"/>
              </a:solidFill>
            </a:endParaRPr>
          </a:p>
          <a:p>
            <a:pPr marL="0" indent="0">
              <a:buFontTx/>
              <a:buNone/>
            </a:pPr>
            <a:endParaRPr lang="fr-FR" altLang="fr-FR" sz="800" b="1" dirty="0">
              <a:solidFill>
                <a:srgbClr val="FF0000"/>
              </a:solidFill>
            </a:endParaRPr>
          </a:p>
          <a:p>
            <a:pPr marL="0" indent="0">
              <a:buFontTx/>
              <a:buNone/>
            </a:pPr>
            <a:r>
              <a:rPr lang="fr-FR" altLang="fr-FR" sz="1600" b="1" dirty="0" smtClean="0">
                <a:solidFill>
                  <a:srgbClr val="0070C0"/>
                </a:solidFill>
              </a:rPr>
              <a:t>2</a:t>
            </a:r>
            <a:r>
              <a:rPr lang="fr-FR" altLang="fr-FR" sz="1600" b="1" baseline="30000" dirty="0" smtClean="0">
                <a:solidFill>
                  <a:srgbClr val="0070C0"/>
                </a:solidFill>
              </a:rPr>
              <a:t>ème</a:t>
            </a:r>
            <a:r>
              <a:rPr lang="fr-FR" altLang="fr-FR" sz="1600" b="1" dirty="0" smtClean="0">
                <a:solidFill>
                  <a:srgbClr val="0070C0"/>
                </a:solidFill>
              </a:rPr>
              <a:t> </a:t>
            </a:r>
            <a:r>
              <a:rPr lang="fr-FR" altLang="fr-FR" sz="1600" b="1" dirty="0">
                <a:solidFill>
                  <a:srgbClr val="0070C0"/>
                </a:solidFill>
              </a:rPr>
              <a:t>volet : </a:t>
            </a:r>
            <a:r>
              <a:rPr lang="fr-FR" altLang="fr-FR" sz="1600" b="1" dirty="0"/>
              <a:t>UE de Master </a:t>
            </a:r>
            <a:r>
              <a:rPr lang="fr-FR" altLang="fr-FR" sz="1600" b="1" dirty="0" smtClean="0"/>
              <a:t>1, 6 ECTS, 2 </a:t>
            </a:r>
            <a:r>
              <a:rPr lang="fr-FR" altLang="fr-FR" sz="1600" b="1" dirty="0"/>
              <a:t>semestres -</a:t>
            </a:r>
            <a:r>
              <a:rPr lang="fr-FR" altLang="fr-FR" sz="1600" b="1" dirty="0" smtClean="0"/>
              <a:t> Tutorat-communication </a:t>
            </a:r>
            <a:r>
              <a:rPr lang="fr-FR" altLang="fr-FR" sz="1600" b="1" dirty="0"/>
              <a:t>scientifique </a:t>
            </a:r>
          </a:p>
          <a:p>
            <a:pPr marL="0" indent="0">
              <a:buFontTx/>
              <a:buNone/>
            </a:pPr>
            <a:r>
              <a:rPr lang="fr-FR" altLang="fr-FR" sz="1400" dirty="0">
                <a:solidFill>
                  <a:srgbClr val="FF0000"/>
                </a:solidFill>
              </a:rPr>
              <a:t>S</a:t>
            </a:r>
            <a:r>
              <a:rPr lang="fr-FR" altLang="fr-FR" sz="1400" dirty="0" smtClean="0">
                <a:solidFill>
                  <a:srgbClr val="FF0000"/>
                </a:solidFill>
              </a:rPr>
              <a:t>’adresse </a:t>
            </a:r>
            <a:r>
              <a:rPr lang="fr-FR" altLang="fr-FR" sz="1400" dirty="0">
                <a:solidFill>
                  <a:srgbClr val="FF0000"/>
                </a:solidFill>
              </a:rPr>
              <a:t>aux tuteurs de DFGM2, </a:t>
            </a:r>
            <a:r>
              <a:rPr lang="fr-FR" altLang="fr-FR" sz="1400" dirty="0" smtClean="0">
                <a:solidFill>
                  <a:srgbClr val="FF0000"/>
                </a:solidFill>
              </a:rPr>
              <a:t>DFGSMa2 et </a:t>
            </a:r>
            <a:r>
              <a:rPr lang="fr-FR" altLang="fr-FR" sz="1400" dirty="0">
                <a:solidFill>
                  <a:srgbClr val="FF0000"/>
                </a:solidFill>
              </a:rPr>
              <a:t>2</a:t>
            </a:r>
            <a:r>
              <a:rPr lang="fr-FR" altLang="fr-FR" sz="1400" baseline="30000" dirty="0">
                <a:solidFill>
                  <a:srgbClr val="FF0000"/>
                </a:solidFill>
              </a:rPr>
              <a:t>e</a:t>
            </a:r>
            <a:r>
              <a:rPr lang="fr-FR" altLang="fr-FR" sz="1400" dirty="0">
                <a:solidFill>
                  <a:srgbClr val="FF0000"/>
                </a:solidFill>
              </a:rPr>
              <a:t>A Kiné</a:t>
            </a:r>
          </a:p>
          <a:p>
            <a:pPr marL="0" indent="0">
              <a:buFontTx/>
              <a:buNone/>
            </a:pPr>
            <a:r>
              <a:rPr lang="fr-FR" altLang="fr-FR" sz="1400" dirty="0"/>
              <a:t>Missions : perfectionnement de la communication pédagogique et scientifique</a:t>
            </a:r>
          </a:p>
          <a:p>
            <a:pPr marL="0" indent="0">
              <a:buFontTx/>
              <a:buNone/>
            </a:pPr>
            <a:r>
              <a:rPr lang="fr-FR" altLang="fr-FR" sz="1400" b="1" dirty="0">
                <a:solidFill>
                  <a:srgbClr val="0070C0"/>
                </a:solidFill>
              </a:rPr>
              <a:t>10 h CM de communication + examen, au premier semestre </a:t>
            </a:r>
            <a:r>
              <a:rPr lang="fr-FR" altLang="fr-FR" sz="1400" dirty="0">
                <a:solidFill>
                  <a:srgbClr val="0070C0"/>
                </a:solidFill>
              </a:rPr>
              <a:t>(certains vendredis après-midi) +</a:t>
            </a:r>
          </a:p>
          <a:p>
            <a:pPr marL="0" indent="0">
              <a:buFontTx/>
              <a:buNone/>
            </a:pPr>
            <a:r>
              <a:rPr lang="fr-FR" altLang="fr-FR" sz="1400" b="1" dirty="0">
                <a:solidFill>
                  <a:srgbClr val="0070C0"/>
                </a:solidFill>
              </a:rPr>
              <a:t>15 h CM/TD d’anglais scientifique + examen, au second semestre </a:t>
            </a:r>
            <a:r>
              <a:rPr lang="fr-FR" altLang="fr-FR" sz="1400" dirty="0">
                <a:solidFill>
                  <a:srgbClr val="0070C0"/>
                </a:solidFill>
              </a:rPr>
              <a:t>(certains jeudis ou </a:t>
            </a:r>
            <a:r>
              <a:rPr lang="fr-FR" altLang="fr-FR" sz="1400" dirty="0" smtClean="0">
                <a:solidFill>
                  <a:srgbClr val="0070C0"/>
                </a:solidFill>
              </a:rPr>
              <a:t>vendredis AM</a:t>
            </a:r>
            <a:r>
              <a:rPr lang="fr-FR" altLang="fr-FR" sz="1400" dirty="0"/>
              <a:t>)</a:t>
            </a:r>
            <a:endParaRPr lang="fr-FR" altLang="fr-FR" sz="1400" dirty="0" smtClean="0">
              <a:solidFill>
                <a:srgbClr val="0070C0"/>
              </a:solidFill>
            </a:endParaRPr>
          </a:p>
        </p:txBody>
      </p:sp>
      <p:sp>
        <p:nvSpPr>
          <p:cNvPr id="120" name="Rectangle 119"/>
          <p:cNvSpPr/>
          <p:nvPr/>
        </p:nvSpPr>
        <p:spPr>
          <a:xfrm>
            <a:off x="3097697" y="843497"/>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1" name="Rectangle 120"/>
          <p:cNvSpPr/>
          <p:nvPr/>
        </p:nvSpPr>
        <p:spPr>
          <a:xfrm>
            <a:off x="3888602" y="843497"/>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2" name="Rectangle 121"/>
          <p:cNvSpPr/>
          <p:nvPr/>
        </p:nvSpPr>
        <p:spPr>
          <a:xfrm>
            <a:off x="4679507" y="843497"/>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3" name="Rectangle 122"/>
          <p:cNvSpPr/>
          <p:nvPr/>
        </p:nvSpPr>
        <p:spPr>
          <a:xfrm>
            <a:off x="5470412" y="843497"/>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4" name="Rectangle 123"/>
          <p:cNvSpPr/>
          <p:nvPr/>
        </p:nvSpPr>
        <p:spPr>
          <a:xfrm>
            <a:off x="3096419" y="117229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5" name="Rectangle 124"/>
          <p:cNvSpPr/>
          <p:nvPr/>
        </p:nvSpPr>
        <p:spPr>
          <a:xfrm>
            <a:off x="3888427" y="117229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6" name="Rectangle 125"/>
          <p:cNvSpPr/>
          <p:nvPr/>
        </p:nvSpPr>
        <p:spPr>
          <a:xfrm>
            <a:off x="4680435" y="117229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7" name="Rectangle 126"/>
          <p:cNvSpPr/>
          <p:nvPr/>
        </p:nvSpPr>
        <p:spPr>
          <a:xfrm>
            <a:off x="3093421" y="149881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8" name="Rectangle 127"/>
          <p:cNvSpPr/>
          <p:nvPr/>
        </p:nvSpPr>
        <p:spPr>
          <a:xfrm>
            <a:off x="2306792" y="84349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9" name="ZoneTexte 128"/>
          <p:cNvSpPr txBox="1"/>
          <p:nvPr/>
        </p:nvSpPr>
        <p:spPr>
          <a:xfrm>
            <a:off x="966499" y="784831"/>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30" name="Rectangle 129"/>
          <p:cNvSpPr/>
          <p:nvPr/>
        </p:nvSpPr>
        <p:spPr>
          <a:xfrm>
            <a:off x="2298478" y="1172298"/>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1" name="ZoneTexte 130"/>
          <p:cNvSpPr txBox="1"/>
          <p:nvPr/>
        </p:nvSpPr>
        <p:spPr>
          <a:xfrm>
            <a:off x="958711" y="1113632"/>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32" name="ZoneTexte 131"/>
          <p:cNvSpPr txBox="1"/>
          <p:nvPr/>
        </p:nvSpPr>
        <p:spPr>
          <a:xfrm>
            <a:off x="956420" y="1436025"/>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33" name="Rectangle 132"/>
          <p:cNvSpPr/>
          <p:nvPr/>
        </p:nvSpPr>
        <p:spPr>
          <a:xfrm>
            <a:off x="2303793" y="149881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4" name="Rectangle 133"/>
          <p:cNvSpPr/>
          <p:nvPr/>
        </p:nvSpPr>
        <p:spPr>
          <a:xfrm>
            <a:off x="6670290" y="844219"/>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135" name="Rectangle 134"/>
          <p:cNvSpPr/>
          <p:nvPr/>
        </p:nvSpPr>
        <p:spPr>
          <a:xfrm>
            <a:off x="6611026" y="829818"/>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136" name="Rectangle 135"/>
          <p:cNvSpPr/>
          <p:nvPr/>
        </p:nvSpPr>
        <p:spPr>
          <a:xfrm>
            <a:off x="7133570" y="1297571"/>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137" name="ZoneTexte 136"/>
          <p:cNvSpPr txBox="1"/>
          <p:nvPr/>
        </p:nvSpPr>
        <p:spPr>
          <a:xfrm>
            <a:off x="2245739" y="1159776"/>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138" name="ZoneTexte 137"/>
          <p:cNvSpPr txBox="1"/>
          <p:nvPr/>
        </p:nvSpPr>
        <p:spPr>
          <a:xfrm>
            <a:off x="2281886" y="827054"/>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139" name="ZoneTexte 138"/>
          <p:cNvSpPr txBox="1"/>
          <p:nvPr/>
        </p:nvSpPr>
        <p:spPr>
          <a:xfrm>
            <a:off x="2245739" y="1486318"/>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140" name="Rectangle 139"/>
          <p:cNvSpPr/>
          <p:nvPr/>
        </p:nvSpPr>
        <p:spPr>
          <a:xfrm>
            <a:off x="6668430" y="1296691"/>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142" name="Rectangle 141"/>
          <p:cNvSpPr/>
          <p:nvPr/>
        </p:nvSpPr>
        <p:spPr>
          <a:xfrm>
            <a:off x="4178401" y="1503004"/>
            <a:ext cx="119315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latin typeface="Arial" panose="020B0604020202020204" pitchFamily="34" charset="0"/>
                <a:cs typeface="Arial" panose="020B0604020202020204" pitchFamily="34" charset="0"/>
              </a:rPr>
              <a:t>2</a:t>
            </a:r>
            <a:r>
              <a:rPr lang="fr-FR" sz="1200" baseline="30000" dirty="0" smtClean="0">
                <a:solidFill>
                  <a:schemeClr val="tx1"/>
                </a:solidFill>
                <a:latin typeface="Arial" panose="020B0604020202020204" pitchFamily="34" charset="0"/>
                <a:cs typeface="Arial" panose="020B0604020202020204" pitchFamily="34" charset="0"/>
              </a:rPr>
              <a:t>e</a:t>
            </a:r>
            <a:r>
              <a:rPr lang="fr-FR" sz="1200" dirty="0" smtClean="0">
                <a:solidFill>
                  <a:schemeClr val="tx1"/>
                </a:solidFill>
                <a:latin typeface="Arial" panose="020B0604020202020204" pitchFamily="34" charset="0"/>
                <a:cs typeface="Arial" panose="020B0604020202020204" pitchFamily="34" charset="0"/>
              </a:rPr>
              <a:t> Année Kiné</a:t>
            </a:r>
            <a:endParaRPr lang="fr-FR" sz="1200" dirty="0">
              <a:solidFill>
                <a:schemeClr val="tx1"/>
              </a:solidFill>
              <a:latin typeface="Arial" panose="020B0604020202020204" pitchFamily="34" charset="0"/>
              <a:cs typeface="Arial" panose="020B0604020202020204" pitchFamily="34" charset="0"/>
            </a:endParaRPr>
          </a:p>
        </p:txBody>
      </p:sp>
      <p:sp>
        <p:nvSpPr>
          <p:cNvPr id="143" name="Rectangle 142"/>
          <p:cNvSpPr/>
          <p:nvPr/>
        </p:nvSpPr>
        <p:spPr>
          <a:xfrm>
            <a:off x="6665341" y="1318491"/>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3" name="Rectangle 2"/>
          <p:cNvSpPr/>
          <p:nvPr/>
        </p:nvSpPr>
        <p:spPr>
          <a:xfrm>
            <a:off x="213124" y="1903046"/>
            <a:ext cx="8473676" cy="369332"/>
          </a:xfrm>
          <a:prstGeom prst="rect">
            <a:avLst/>
          </a:prstGeom>
        </p:spPr>
        <p:txBody>
          <a:bodyPr wrap="square">
            <a:spAutoFit/>
          </a:bodyPr>
          <a:lstStyle/>
          <a:p>
            <a:r>
              <a:rPr lang="fr-FR" altLang="fr-FR" sz="800" b="1" dirty="0">
                <a:solidFill>
                  <a:srgbClr val="FF0000"/>
                </a:solidFill>
              </a:rPr>
              <a:t> </a:t>
            </a:r>
            <a:r>
              <a:rPr lang="fr-FR" altLang="fr-FR" b="1" i="1" dirty="0">
                <a:solidFill>
                  <a:srgbClr val="0070C0"/>
                </a:solidFill>
              </a:rPr>
              <a:t>Responsable : </a:t>
            </a:r>
            <a:r>
              <a:rPr lang="fr-FR" altLang="fr-FR" dirty="0"/>
              <a:t>Marie Joyeux-Faure </a:t>
            </a:r>
            <a:r>
              <a:rPr lang="fr-FR" altLang="fr-FR" sz="1600" dirty="0" smtClean="0"/>
              <a:t>(</a:t>
            </a:r>
            <a:r>
              <a:rPr lang="fr-FR" sz="1600" dirty="0" smtClean="0">
                <a:hlinkClick r:id="rId2"/>
              </a:rPr>
              <a:t>marie.faure@univ-grenoble-alpes.fr</a:t>
            </a:r>
            <a:r>
              <a:rPr lang="fr-FR" sz="1600" dirty="0" smtClean="0"/>
              <a:t>) </a:t>
            </a:r>
            <a:endParaRPr lang="fr-FR" altLang="fr-FR" sz="1600" dirty="0"/>
          </a:p>
        </p:txBody>
      </p:sp>
      <p:sp>
        <p:nvSpPr>
          <p:cNvPr id="28" name="Rectangle 27"/>
          <p:cNvSpPr/>
          <p:nvPr/>
        </p:nvSpPr>
        <p:spPr>
          <a:xfrm>
            <a:off x="7483928" y="917719"/>
            <a:ext cx="1663761" cy="861774"/>
          </a:xfrm>
          <a:prstGeom prst="rect">
            <a:avLst/>
          </a:prstGeom>
        </p:spPr>
        <p:txBody>
          <a:bodyPr wrap="square">
            <a:spAutoFit/>
          </a:bodyPr>
          <a:lstStyle/>
          <a:p>
            <a:pPr algn="ctr"/>
            <a:r>
              <a:rPr lang="fr-FR" altLang="fr-FR" sz="1600" dirty="0" smtClean="0"/>
              <a:t>Jeudi (S1) &amp; Vendredi (S2) </a:t>
            </a:r>
          </a:p>
          <a:p>
            <a:pPr algn="ctr"/>
            <a:r>
              <a:rPr lang="fr-FR" altLang="fr-FR" sz="1600" dirty="0" smtClean="0"/>
              <a:t>après-midi</a:t>
            </a:r>
            <a:endParaRPr lang="fr-FR" sz="1600" dirty="0"/>
          </a:p>
        </p:txBody>
      </p:sp>
    </p:spTree>
    <p:extLst>
      <p:ext uri="{BB962C8B-B14F-4D97-AF65-F5344CB8AC3E}">
        <p14:creationId xmlns:p14="http://schemas.microsoft.com/office/powerpoint/2010/main" val="770529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0"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rPr>
              <a:t>Droit et </a:t>
            </a:r>
            <a:r>
              <a:rPr kumimoji="0" lang="fr-FR" sz="2800" b="1" i="0" u="none" strike="noStrike" kern="1200" cap="none" spc="0" normalizeH="0" baseline="0" noProof="0" dirty="0" smtClean="0">
                <a:ln>
                  <a:noFill/>
                </a:ln>
                <a:solidFill>
                  <a:srgbClr val="0070C0"/>
                </a:solidFill>
                <a:effectLst/>
                <a:uLnTx/>
                <a:uFillTx/>
                <a:latin typeface="Arial" pitchFamily="34" charset="0"/>
                <a:ea typeface="+mn-ea"/>
                <a:cs typeface="+mn-cs"/>
              </a:rPr>
              <a:t>Santé</a:t>
            </a:r>
            <a:endParaRPr kumimoji="0" lang="fr-FR" sz="2800" b="1" i="0" u="none" strike="noStrike" kern="1200" cap="none" spc="0" normalizeH="0" baseline="0" noProof="0" dirty="0">
              <a:ln>
                <a:noFill/>
              </a:ln>
              <a:solidFill>
                <a:srgbClr val="0070C0"/>
              </a:solidFill>
              <a:effectLst/>
              <a:uLnTx/>
              <a:uFillTx/>
              <a:latin typeface="Arial" pitchFamily="34" charset="0"/>
              <a:ea typeface="+mn-ea"/>
              <a:cs typeface="+mn-cs"/>
            </a:endParaRPr>
          </a:p>
        </p:txBody>
      </p:sp>
      <p:sp>
        <p:nvSpPr>
          <p:cNvPr id="3" name="Espace réservé du pied de page 2"/>
          <p:cNvSpPr>
            <a:spLocks noGrp="1"/>
          </p:cNvSpPr>
          <p:nvPr>
            <p:ph type="ftr" sz="quarter" idx="11"/>
          </p:nvPr>
        </p:nvSpPr>
        <p:spPr>
          <a:xfrm>
            <a:off x="1830064" y="6387871"/>
            <a:ext cx="5483871"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Année universitaire 2022-2023  Université Grenoble Alpes – Tous droits réservés</a:t>
            </a:r>
          </a:p>
        </p:txBody>
      </p:sp>
      <p:sp>
        <p:nvSpPr>
          <p:cNvPr id="2" name="Rectangle 1"/>
          <p:cNvSpPr/>
          <p:nvPr/>
        </p:nvSpPr>
        <p:spPr>
          <a:xfrm>
            <a:off x="275842" y="2758849"/>
            <a:ext cx="8540354" cy="3508653"/>
          </a:xfrm>
          <a:prstGeom prst="rect">
            <a:avLst/>
          </a:prstGeom>
          <a:ln w="19050">
            <a:solidFill>
              <a:srgbClr val="FF6600"/>
            </a:solidFill>
          </a:ln>
        </p:spPr>
        <p:txBody>
          <a:bodyPr wrap="square">
            <a:spAutoFit/>
          </a:bodyPr>
          <a:lstStyle/>
          <a:p>
            <a:pPr marL="361950" lvl="0" eaLnBrk="0" hangingPunct="0">
              <a:spcBef>
                <a:spcPts val="600"/>
              </a:spcBef>
              <a:defRPr/>
            </a:pPr>
            <a:r>
              <a:rPr lang="fr-FR" sz="1600" b="1" dirty="0" smtClean="0">
                <a:solidFill>
                  <a:srgbClr val="0070C0"/>
                </a:solidFill>
                <a:latin typeface="Arial" panose="020B0604020202020204" pitchFamily="34" charset="0"/>
                <a:cs typeface="Arial" panose="020B0604020202020204" pitchFamily="34" charset="0"/>
              </a:rPr>
              <a:t>Thèmes </a:t>
            </a:r>
            <a:r>
              <a:rPr lang="fr-FR" sz="1600" b="1" dirty="0">
                <a:solidFill>
                  <a:srgbClr val="0070C0"/>
                </a:solidFill>
                <a:latin typeface="Arial" panose="020B0604020202020204" pitchFamily="34" charset="0"/>
                <a:cs typeface="Arial" panose="020B0604020202020204" pitchFamily="34" charset="0"/>
              </a:rPr>
              <a:t>:</a:t>
            </a:r>
          </a:p>
          <a:p>
            <a:pPr marL="982663" indent="-354013" eaLnBrk="0" hangingPunct="0">
              <a:buFont typeface="+mj-lt"/>
              <a:buAutoNum type="arabicPeriod"/>
              <a:defRPr/>
            </a:pPr>
            <a:r>
              <a:rPr lang="fr-FR" sz="1400" dirty="0">
                <a:solidFill>
                  <a:prstClr val="black"/>
                </a:solidFill>
                <a:latin typeface="Arial" panose="020B0604020202020204" pitchFamily="34" charset="0"/>
                <a:cs typeface="Arial" panose="020B0604020202020204" pitchFamily="34" charset="0"/>
              </a:rPr>
              <a:t>Principes fondamentaux du droit de la santé</a:t>
            </a:r>
          </a:p>
          <a:p>
            <a:pPr marL="982663" indent="-354013" eaLnBrk="0" hangingPunct="0">
              <a:buFont typeface="+mj-lt"/>
              <a:buAutoNum type="arabicPeriod"/>
              <a:defRPr/>
            </a:pPr>
            <a:r>
              <a:rPr lang="fr-FR" sz="1400" dirty="0">
                <a:solidFill>
                  <a:prstClr val="black"/>
                </a:solidFill>
                <a:latin typeface="Arial" panose="020B0604020202020204" pitchFamily="34" charset="0"/>
                <a:cs typeface="Arial" panose="020B0604020202020204" pitchFamily="34" charset="0"/>
              </a:rPr>
              <a:t>Droits des patients</a:t>
            </a:r>
          </a:p>
          <a:p>
            <a:pPr marL="1346200" lvl="2" indent="-173038" eaLnBrk="0" hangingPunct="0">
              <a:buFontTx/>
              <a:buChar char="•"/>
              <a:defRPr/>
            </a:pPr>
            <a:r>
              <a:rPr lang="fr-FR" sz="1400" dirty="0">
                <a:solidFill>
                  <a:prstClr val="black"/>
                </a:solidFill>
                <a:latin typeface="Arial" panose="020B0604020202020204" pitchFamily="34" charset="0"/>
                <a:cs typeface="Arial" panose="020B0604020202020204" pitchFamily="34" charset="0"/>
              </a:rPr>
              <a:t>Droit commun </a:t>
            </a:r>
          </a:p>
          <a:p>
            <a:pPr marL="1346200" lvl="2" indent="-173038" eaLnBrk="0" hangingPunct="0">
              <a:buFontTx/>
              <a:buChar char="•"/>
              <a:defRPr/>
            </a:pPr>
            <a:r>
              <a:rPr lang="fr-FR" sz="1400" dirty="0">
                <a:solidFill>
                  <a:prstClr val="black"/>
                </a:solidFill>
                <a:latin typeface="Arial" panose="020B0604020202020204" pitchFamily="34" charset="0"/>
                <a:cs typeface="Arial" panose="020B0604020202020204" pitchFamily="34" charset="0"/>
              </a:rPr>
              <a:t>Droit des personnes juridiquement protégées</a:t>
            </a:r>
          </a:p>
          <a:p>
            <a:pPr marL="982663" indent="-342900" eaLnBrk="0" hangingPunct="0">
              <a:buFont typeface="+mj-lt"/>
              <a:buAutoNum type="arabicPeriod"/>
              <a:defRPr/>
            </a:pPr>
            <a:r>
              <a:rPr lang="fr-FR" sz="1400" dirty="0">
                <a:solidFill>
                  <a:prstClr val="black"/>
                </a:solidFill>
                <a:latin typeface="Arial" panose="020B0604020202020204" pitchFamily="34" charset="0"/>
                <a:cs typeface="Arial" panose="020B0604020202020204" pitchFamily="34" charset="0"/>
              </a:rPr>
              <a:t>Responsabilité des professionnels de santé</a:t>
            </a:r>
          </a:p>
          <a:p>
            <a:pPr marL="1346200" lvl="2" indent="-173038" eaLnBrk="0" hangingPunct="0">
              <a:buFontTx/>
              <a:buChar char="•"/>
              <a:defRPr/>
            </a:pPr>
            <a:r>
              <a:rPr lang="fr-FR" sz="1400" dirty="0" smtClean="0">
                <a:solidFill>
                  <a:prstClr val="black"/>
                </a:solidFill>
                <a:latin typeface="Arial" panose="020B0604020202020204" pitchFamily="34" charset="0"/>
                <a:cs typeface="Arial" panose="020B0604020202020204" pitchFamily="34" charset="0"/>
              </a:rPr>
              <a:t>Responsabilité </a:t>
            </a:r>
            <a:r>
              <a:rPr lang="fr-FR" sz="1400" dirty="0">
                <a:solidFill>
                  <a:prstClr val="black"/>
                </a:solidFill>
                <a:latin typeface="Arial" panose="020B0604020202020204" pitchFamily="34" charset="0"/>
                <a:cs typeface="Arial" panose="020B0604020202020204" pitchFamily="34" charset="0"/>
              </a:rPr>
              <a:t>civile</a:t>
            </a:r>
          </a:p>
          <a:p>
            <a:pPr marL="1346200" lvl="2" indent="-173038" eaLnBrk="0" hangingPunct="0">
              <a:buFontTx/>
              <a:buChar char="•"/>
              <a:defRPr/>
            </a:pPr>
            <a:r>
              <a:rPr lang="fr-FR" sz="1400" dirty="0" smtClean="0">
                <a:solidFill>
                  <a:prstClr val="black"/>
                </a:solidFill>
                <a:latin typeface="Arial" panose="020B0604020202020204" pitchFamily="34" charset="0"/>
                <a:cs typeface="Arial" panose="020B0604020202020204" pitchFamily="34" charset="0"/>
              </a:rPr>
              <a:t>Responsabilité </a:t>
            </a:r>
            <a:r>
              <a:rPr lang="fr-FR" sz="1400" dirty="0">
                <a:solidFill>
                  <a:prstClr val="black"/>
                </a:solidFill>
                <a:latin typeface="Arial" panose="020B0604020202020204" pitchFamily="34" charset="0"/>
                <a:cs typeface="Arial" panose="020B0604020202020204" pitchFamily="34" charset="0"/>
              </a:rPr>
              <a:t>administrative</a:t>
            </a:r>
          </a:p>
          <a:p>
            <a:pPr marL="1346200" lvl="2" indent="-173038" eaLnBrk="0" hangingPunct="0">
              <a:buFontTx/>
              <a:buChar char="•"/>
              <a:defRPr/>
            </a:pPr>
            <a:r>
              <a:rPr lang="fr-FR" sz="1400" dirty="0" smtClean="0">
                <a:solidFill>
                  <a:prstClr val="black"/>
                </a:solidFill>
                <a:latin typeface="Arial" panose="020B0604020202020204" pitchFamily="34" charset="0"/>
                <a:cs typeface="Arial" panose="020B0604020202020204" pitchFamily="34" charset="0"/>
              </a:rPr>
              <a:t>Responsabilité </a:t>
            </a:r>
            <a:r>
              <a:rPr lang="fr-FR" sz="1400" dirty="0">
                <a:solidFill>
                  <a:prstClr val="black"/>
                </a:solidFill>
                <a:latin typeface="Arial" panose="020B0604020202020204" pitchFamily="34" charset="0"/>
                <a:cs typeface="Arial" panose="020B0604020202020204" pitchFamily="34" charset="0"/>
              </a:rPr>
              <a:t>pénale </a:t>
            </a:r>
          </a:p>
          <a:p>
            <a:pPr marL="982663" indent="-342900" eaLnBrk="0" hangingPunct="0">
              <a:buFont typeface="+mj-lt"/>
              <a:buAutoNum type="arabicPeriod"/>
              <a:defRPr/>
            </a:pPr>
            <a:r>
              <a:rPr lang="fr-FR" sz="1400" dirty="0" smtClean="0">
                <a:solidFill>
                  <a:prstClr val="black"/>
                </a:solidFill>
                <a:latin typeface="Arial" panose="020B0604020202020204" pitchFamily="34" charset="0"/>
                <a:cs typeface="Arial" panose="020B0604020202020204" pitchFamily="34" charset="0"/>
              </a:rPr>
              <a:t>Déontologie </a:t>
            </a:r>
            <a:r>
              <a:rPr lang="fr-FR" sz="1400" dirty="0">
                <a:solidFill>
                  <a:prstClr val="black"/>
                </a:solidFill>
                <a:latin typeface="Arial" panose="020B0604020202020204" pitchFamily="34" charset="0"/>
                <a:cs typeface="Arial" panose="020B0604020202020204" pitchFamily="34" charset="0"/>
              </a:rPr>
              <a:t>et responsabilité disciplinaire</a:t>
            </a:r>
          </a:p>
          <a:p>
            <a:pPr marL="361950" lvl="0">
              <a:spcBef>
                <a:spcPts val="600"/>
              </a:spcBef>
              <a:buNone/>
              <a:defRPr/>
            </a:pPr>
            <a:r>
              <a:rPr lang="fr-FR" altLang="fr-FR" sz="1600" b="1" dirty="0" smtClean="0">
                <a:solidFill>
                  <a:srgbClr val="0070C0"/>
                </a:solidFill>
                <a:latin typeface="Arial" panose="020B0604020202020204" pitchFamily="34" charset="0"/>
                <a:cs typeface="Arial" panose="020B0604020202020204" pitchFamily="34" charset="0"/>
              </a:rPr>
              <a:t>Organisation (</a:t>
            </a:r>
            <a:r>
              <a:rPr lang="fr-FR" altLang="fr-FR" sz="1600" dirty="0" smtClean="0">
                <a:solidFill>
                  <a:srgbClr val="FF0000"/>
                </a:solidFill>
                <a:latin typeface="Arial" panose="020B0604020202020204" pitchFamily="34" charset="0"/>
                <a:cs typeface="Arial" panose="020B0604020202020204" pitchFamily="34" charset="0"/>
              </a:rPr>
              <a:t>hybride</a:t>
            </a:r>
            <a:r>
              <a:rPr lang="fr-FR" altLang="fr-FR" sz="1600" b="1" dirty="0" smtClean="0">
                <a:solidFill>
                  <a:srgbClr val="0070C0"/>
                </a:solidFill>
                <a:latin typeface="Arial" panose="020B0604020202020204" pitchFamily="34" charset="0"/>
                <a:cs typeface="Arial" panose="020B0604020202020204" pitchFamily="34" charset="0"/>
              </a:rPr>
              <a:t>) et évaluation :</a:t>
            </a:r>
          </a:p>
          <a:p>
            <a:pPr marL="715963" lvl="0" indent="0">
              <a:spcBef>
                <a:spcPts val="600"/>
              </a:spcBef>
              <a:buNone/>
              <a:defRPr/>
            </a:pPr>
            <a:r>
              <a:rPr lang="fr-FR" sz="1400" dirty="0" smtClean="0">
                <a:solidFill>
                  <a:prstClr val="black"/>
                </a:solidFill>
                <a:latin typeface="Arial" panose="020B0604020202020204" pitchFamily="34" charset="0"/>
                <a:cs typeface="Arial" panose="020B0604020202020204" pitchFamily="34" charset="0"/>
              </a:rPr>
              <a:t>22h </a:t>
            </a:r>
            <a:r>
              <a:rPr lang="fr-FR" sz="1400" dirty="0">
                <a:solidFill>
                  <a:prstClr val="black"/>
                </a:solidFill>
                <a:latin typeface="Arial" panose="020B0604020202020204" pitchFamily="34" charset="0"/>
                <a:cs typeface="Arial" panose="020B0604020202020204" pitchFamily="34" charset="0"/>
              </a:rPr>
              <a:t>CM </a:t>
            </a:r>
            <a:r>
              <a:rPr lang="fr-FR" sz="1400" dirty="0" smtClean="0">
                <a:solidFill>
                  <a:prstClr val="black"/>
                </a:solidFill>
                <a:latin typeface="Arial" panose="020B0604020202020204" pitchFamily="34" charset="0"/>
                <a:cs typeface="Arial" panose="020B0604020202020204" pitchFamily="34" charset="0"/>
              </a:rPr>
              <a:t>présentiel, évaluation </a:t>
            </a:r>
            <a:r>
              <a:rPr lang="fr-FR" sz="1400" dirty="0">
                <a:solidFill>
                  <a:prstClr val="black"/>
                </a:solidFill>
                <a:latin typeface="Arial" panose="020B0604020202020204" pitchFamily="34" charset="0"/>
                <a:cs typeface="Arial" panose="020B0604020202020204" pitchFamily="34" charset="0"/>
              </a:rPr>
              <a:t>écrite sur table</a:t>
            </a:r>
          </a:p>
          <a:p>
            <a:pPr marL="361950" lvl="0">
              <a:spcBef>
                <a:spcPts val="600"/>
              </a:spcBef>
              <a:buNone/>
              <a:defRPr/>
            </a:pPr>
            <a:r>
              <a:rPr lang="fr-FR" altLang="fr-FR" sz="1600" b="1" dirty="0" smtClean="0">
                <a:solidFill>
                  <a:srgbClr val="0070C0"/>
                </a:solidFill>
                <a:latin typeface="Arial" panose="020B0604020202020204" pitchFamily="34" charset="0"/>
                <a:cs typeface="Arial" panose="020B0604020202020204" pitchFamily="34" charset="0"/>
              </a:rPr>
              <a:t>Intervenants </a:t>
            </a:r>
            <a:r>
              <a:rPr lang="fr-FR" altLang="fr-FR" sz="1600" b="1" dirty="0">
                <a:solidFill>
                  <a:srgbClr val="0070C0"/>
                </a:solidFill>
                <a:latin typeface="Arial" panose="020B0604020202020204" pitchFamily="34" charset="0"/>
                <a:cs typeface="Arial" panose="020B0604020202020204" pitchFamily="34" charset="0"/>
              </a:rPr>
              <a:t>:</a:t>
            </a:r>
          </a:p>
          <a:p>
            <a:pPr marL="715963" indent="0">
              <a:spcBef>
                <a:spcPts val="600"/>
              </a:spcBef>
              <a:buNone/>
              <a:defRPr/>
            </a:pPr>
            <a:r>
              <a:rPr lang="fr-FR" sz="1400" dirty="0">
                <a:solidFill>
                  <a:prstClr val="black"/>
                </a:solidFill>
                <a:latin typeface="Arial" panose="020B0604020202020204" pitchFamily="34" charset="0"/>
                <a:cs typeface="Arial" panose="020B0604020202020204" pitchFamily="34" charset="0"/>
              </a:rPr>
              <a:t>Une équipe de professionnels du droit et de la </a:t>
            </a:r>
            <a:r>
              <a:rPr lang="fr-FR" sz="1400" dirty="0" smtClean="0">
                <a:solidFill>
                  <a:prstClr val="black"/>
                </a:solidFill>
                <a:latin typeface="Arial" panose="020B0604020202020204" pitchFamily="34" charset="0"/>
                <a:cs typeface="Arial" panose="020B0604020202020204" pitchFamily="34" charset="0"/>
              </a:rPr>
              <a:t>santé : EC en droit, juristes, élus ordinaux)</a:t>
            </a:r>
            <a:endParaRPr lang="fr-FR" sz="1400" dirty="0">
              <a:solidFill>
                <a:prstClr val="black"/>
              </a:solidFill>
              <a:latin typeface="Arial" panose="020B0604020202020204" pitchFamily="34" charset="0"/>
              <a:cs typeface="Arial" panose="020B0604020202020204" pitchFamily="34" charset="0"/>
            </a:endParaRPr>
          </a:p>
        </p:txBody>
      </p:sp>
      <p:sp>
        <p:nvSpPr>
          <p:cNvPr id="17" name="ZoneTexte 16"/>
          <p:cNvSpPr txBox="1"/>
          <p:nvPr/>
        </p:nvSpPr>
        <p:spPr>
          <a:xfrm>
            <a:off x="6614362" y="1862251"/>
            <a:ext cx="929806" cy="276999"/>
          </a:xfrm>
          <a:prstGeom prst="rect">
            <a:avLst/>
          </a:prstGeom>
          <a:noFill/>
        </p:spPr>
        <p:txBody>
          <a:bodyPr wrap="none" rtlCol="0">
            <a:spAutoFit/>
          </a:bodyPr>
          <a:lstStyle/>
          <a:p>
            <a:r>
              <a:rPr lang="fr-FR" sz="1200" dirty="0"/>
              <a:t>Coronavirus</a:t>
            </a:r>
          </a:p>
        </p:txBody>
      </p:sp>
      <p:sp>
        <p:nvSpPr>
          <p:cNvPr id="18" name="Rectangle 17"/>
          <p:cNvSpPr/>
          <p:nvPr/>
        </p:nvSpPr>
        <p:spPr>
          <a:xfrm>
            <a:off x="3091871"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3882776"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4673681" y="1201086"/>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5464586" y="1201086"/>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3090593"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3882601"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4674609" y="1529887"/>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087595"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2300966" y="12010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7" name="ZoneTexte 26"/>
          <p:cNvSpPr txBox="1"/>
          <p:nvPr/>
        </p:nvSpPr>
        <p:spPr>
          <a:xfrm>
            <a:off x="960673" y="1142420"/>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28" name="Rectangle 27"/>
          <p:cNvSpPr/>
          <p:nvPr/>
        </p:nvSpPr>
        <p:spPr>
          <a:xfrm>
            <a:off x="2292652" y="152988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1" name="ZoneTexte 30"/>
          <p:cNvSpPr txBox="1"/>
          <p:nvPr/>
        </p:nvSpPr>
        <p:spPr>
          <a:xfrm>
            <a:off x="952885" y="1471221"/>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32" name="ZoneTexte 31"/>
          <p:cNvSpPr txBox="1"/>
          <p:nvPr/>
        </p:nvSpPr>
        <p:spPr>
          <a:xfrm>
            <a:off x="950594" y="1793614"/>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33" name="Rectangle 32"/>
          <p:cNvSpPr/>
          <p:nvPr/>
        </p:nvSpPr>
        <p:spPr>
          <a:xfrm>
            <a:off x="2297967" y="185640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34" name="Rectangle 33"/>
          <p:cNvSpPr/>
          <p:nvPr/>
        </p:nvSpPr>
        <p:spPr>
          <a:xfrm>
            <a:off x="6664464" y="1201808"/>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35" name="Rectangle 34"/>
          <p:cNvSpPr/>
          <p:nvPr/>
        </p:nvSpPr>
        <p:spPr>
          <a:xfrm>
            <a:off x="6605200" y="1187407"/>
            <a:ext cx="1056700" cy="461665"/>
          </a:xfrm>
          <a:prstGeom prst="rect">
            <a:avLst/>
          </a:prstGeom>
        </p:spPr>
        <p:txBody>
          <a:bodyPr wrap="none">
            <a:spAutoFit/>
          </a:bodyPr>
          <a:lstStyle/>
          <a:p>
            <a:pPr algn="ctr"/>
            <a:r>
              <a:rPr lang="fr-FR" sz="2400" b="1" dirty="0" smtClean="0">
                <a:solidFill>
                  <a:srgbClr val="0070C0"/>
                </a:solidFill>
                <a:latin typeface="Arial" panose="020B0604020202020204" pitchFamily="34" charset="0"/>
                <a:cs typeface="Arial" panose="020B0604020202020204" pitchFamily="34" charset="0"/>
              </a:rPr>
              <a:t>3</a:t>
            </a:r>
            <a:r>
              <a:rPr lang="fr-FR" sz="2400"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36" name="Rectangle 35"/>
          <p:cNvSpPr/>
          <p:nvPr/>
        </p:nvSpPr>
        <p:spPr>
          <a:xfrm>
            <a:off x="7127744" y="1655160"/>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37" name="ZoneTexte 36"/>
          <p:cNvSpPr txBox="1"/>
          <p:nvPr/>
        </p:nvSpPr>
        <p:spPr>
          <a:xfrm>
            <a:off x="2239913" y="1516484"/>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38" name="ZoneTexte 37"/>
          <p:cNvSpPr txBox="1"/>
          <p:nvPr/>
        </p:nvSpPr>
        <p:spPr>
          <a:xfrm>
            <a:off x="2276060" y="1181182"/>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39" name="ZoneTexte 38"/>
          <p:cNvSpPr txBox="1"/>
          <p:nvPr/>
        </p:nvSpPr>
        <p:spPr>
          <a:xfrm>
            <a:off x="2239913" y="1843907"/>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40" name="Rectangle 39"/>
          <p:cNvSpPr/>
          <p:nvPr/>
        </p:nvSpPr>
        <p:spPr>
          <a:xfrm>
            <a:off x="6662604" y="1654280"/>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41" name="Rectangle 40"/>
          <p:cNvSpPr/>
          <p:nvPr/>
        </p:nvSpPr>
        <p:spPr>
          <a:xfrm>
            <a:off x="6659515" y="1676080"/>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pic>
        <p:nvPicPr>
          <p:cNvPr id="43" name="Image 42">
            <a:extLst>
              <a:ext uri="{FF2B5EF4-FFF2-40B4-BE49-F238E27FC236}">
                <a16:creationId xmlns:a16="http://schemas.microsoft.com/office/drawing/2014/main" id="{7A305D81-3EE5-1A72-D6CD-F587EFD438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0071"/>
            <a:ext cx="1384894" cy="744398"/>
          </a:xfrm>
          <a:prstGeom prst="rect">
            <a:avLst/>
          </a:prstGeom>
        </p:spPr>
      </p:pic>
      <p:sp>
        <p:nvSpPr>
          <p:cNvPr id="44" name="Rectangle 43"/>
          <p:cNvSpPr/>
          <p:nvPr/>
        </p:nvSpPr>
        <p:spPr>
          <a:xfrm>
            <a:off x="33572" y="2244975"/>
            <a:ext cx="9110428" cy="276999"/>
          </a:xfrm>
          <a:prstGeom prst="rect">
            <a:avLst/>
          </a:prstGeom>
        </p:spPr>
        <p:txBody>
          <a:bodyPr wrap="square" lIns="0" tIns="0" bIns="0">
            <a:spAutoFit/>
          </a:bodyPr>
          <a:lstStyle/>
          <a:p>
            <a:pPr marL="715963" lvl="0">
              <a:spcBef>
                <a:spcPts val="600"/>
              </a:spcBef>
              <a:defRPr/>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anose="020B0604020202020204" pitchFamily="34" charset="0"/>
                <a:cs typeface="Arial" panose="020B0604020202020204" pitchFamily="34" charset="0"/>
              </a:rPr>
              <a:t>Nicolas </a:t>
            </a:r>
            <a:r>
              <a:rPr lang="fr-FR" altLang="fr-FR" dirty="0" err="1">
                <a:solidFill>
                  <a:prstClr val="black"/>
                </a:solidFill>
                <a:latin typeface="Arial" panose="020B0604020202020204" pitchFamily="34" charset="0"/>
                <a:cs typeface="Arial" panose="020B0604020202020204" pitchFamily="34" charset="0"/>
              </a:rPr>
              <a:t>Pinsault</a:t>
            </a:r>
            <a:r>
              <a:rPr lang="fr-FR" altLang="fr-FR" dirty="0">
                <a:solidFill>
                  <a:prstClr val="black"/>
                </a:solidFill>
                <a:latin typeface="Arial" panose="020B0604020202020204" pitchFamily="34" charset="0"/>
                <a:cs typeface="Arial" panose="020B0604020202020204" pitchFamily="34" charset="0"/>
              </a:rPr>
              <a:t> </a:t>
            </a:r>
            <a:r>
              <a:rPr lang="fr-FR" altLang="fr-FR" sz="1600" dirty="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3"/>
              </a:rPr>
              <a:t>nicolas.pinsault@univ-grenoble-alpes.fr</a:t>
            </a:r>
            <a:r>
              <a:rPr lang="fr-FR" sz="1600" dirty="0" smtClean="0">
                <a:solidFill>
                  <a:prstClr val="black"/>
                </a:solidFill>
                <a:latin typeface="Arial" panose="020B0604020202020204" pitchFamily="34" charset="0"/>
                <a:cs typeface="Arial" panose="020B0604020202020204" pitchFamily="34" charset="0"/>
              </a:rPr>
              <a:t>)</a:t>
            </a:r>
            <a:endParaRPr lang="fr-FR" sz="1600" dirty="0">
              <a:solidFill>
                <a:prstClr val="black"/>
              </a:solidFill>
              <a:latin typeface="Arial" panose="020B0604020202020204" pitchFamily="34" charset="0"/>
              <a:cs typeface="Arial" panose="020B0604020202020204" pitchFamily="34" charset="0"/>
            </a:endParaRPr>
          </a:p>
        </p:txBody>
      </p:sp>
      <p:sp>
        <p:nvSpPr>
          <p:cNvPr id="30" name="Rectangle 29"/>
          <p:cNvSpPr/>
          <p:nvPr/>
        </p:nvSpPr>
        <p:spPr>
          <a:xfrm>
            <a:off x="7650014" y="1268869"/>
            <a:ext cx="1200954" cy="646331"/>
          </a:xfrm>
          <a:prstGeom prst="rect">
            <a:avLst/>
          </a:prstGeom>
        </p:spPr>
        <p:txBody>
          <a:bodyPr wrap="square">
            <a:spAutoFit/>
          </a:bodyPr>
          <a:lstStyle/>
          <a:p>
            <a:pPr algn="ctr"/>
            <a:r>
              <a:rPr lang="fr-FR" altLang="fr-FR" dirty="0" smtClean="0"/>
              <a:t>Vendredi  après-midi</a:t>
            </a:r>
            <a:endParaRPr lang="fr-FR" dirty="0"/>
          </a:p>
        </p:txBody>
      </p:sp>
    </p:spTree>
    <p:extLst>
      <p:ext uri="{BB962C8B-B14F-4D97-AF65-F5344CB8AC3E}">
        <p14:creationId xmlns:p14="http://schemas.microsoft.com/office/powerpoint/2010/main" val="216992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0"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Initiation à la Modélisation en Médecine et </a:t>
            </a:r>
            <a:r>
              <a:rPr lang="fr-FR" altLang="fr-FR" sz="2800" b="1" dirty="0" smtClean="0">
                <a:solidFill>
                  <a:srgbClr val="0070C0"/>
                </a:solidFill>
              </a:rPr>
              <a:t>Biologie</a:t>
            </a:r>
            <a:endParaRPr lang="fr-FR" altLang="fr-FR" sz="2800" b="1" dirty="0">
              <a:solidFill>
                <a:srgbClr val="0070C0"/>
              </a:solidFill>
            </a:endParaRPr>
          </a:p>
        </p:txBody>
      </p:sp>
      <p:sp>
        <p:nvSpPr>
          <p:cNvPr id="6" name="Rectangle 8"/>
          <p:cNvSpPr>
            <a:spLocks noChangeArrowheads="1"/>
          </p:cNvSpPr>
          <p:nvPr/>
        </p:nvSpPr>
        <p:spPr bwMode="auto">
          <a:xfrm>
            <a:off x="362875" y="2444245"/>
            <a:ext cx="8550920" cy="3902607"/>
          </a:xfrm>
          <a:prstGeom prst="rect">
            <a:avLst/>
          </a:prstGeom>
          <a:noFill/>
          <a:ln w="19050" cmpd="sng">
            <a:solidFill>
              <a:srgbClr val="FF6600"/>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lnSpc>
                <a:spcPct val="110000"/>
              </a:lnSpc>
              <a:spcBef>
                <a:spcPct val="0"/>
              </a:spcBef>
              <a:buFontTx/>
              <a:buNone/>
            </a:pPr>
            <a:r>
              <a:rPr lang="fr-FR" altLang="fr-FR" sz="1600" b="1" dirty="0" smtClean="0">
                <a:solidFill>
                  <a:srgbClr val="0070C0"/>
                </a:solidFill>
                <a:cs typeface="Arial" panose="020B0604020202020204" pitchFamily="34" charset="0"/>
              </a:rPr>
              <a:t>Objectif pédagogique </a:t>
            </a:r>
            <a:r>
              <a:rPr lang="fr-FR" altLang="fr-FR" sz="1600" b="1" dirty="0">
                <a:solidFill>
                  <a:srgbClr val="0070C0"/>
                </a:solidFill>
                <a:cs typeface="Arial" panose="020B0604020202020204" pitchFamily="34" charset="0"/>
              </a:rPr>
              <a:t>:  </a:t>
            </a:r>
            <a:endParaRPr lang="fr-FR" altLang="fr-FR" sz="1600" b="1" dirty="0" smtClean="0">
              <a:solidFill>
                <a:srgbClr val="0070C0"/>
              </a:solidFill>
              <a:cs typeface="Arial" panose="020B0604020202020204" pitchFamily="34" charset="0"/>
            </a:endParaRPr>
          </a:p>
          <a:p>
            <a:pPr eaLnBrk="1" hangingPunct="1">
              <a:lnSpc>
                <a:spcPct val="110000"/>
              </a:lnSpc>
              <a:spcBef>
                <a:spcPct val="0"/>
              </a:spcBef>
              <a:buFontTx/>
              <a:buNone/>
            </a:pPr>
            <a:r>
              <a:rPr lang="fr-FR" altLang="fr-FR" sz="1400" dirty="0" smtClean="0">
                <a:cs typeface="Arial" panose="020B0604020202020204" pitchFamily="34" charset="0"/>
              </a:rPr>
              <a:t>Acquérir </a:t>
            </a:r>
            <a:r>
              <a:rPr lang="fr-FR" altLang="fr-FR" sz="1400" dirty="0">
                <a:cs typeface="Arial" panose="020B0604020202020204" pitchFamily="34" charset="0"/>
              </a:rPr>
              <a:t>les fondamentaux nécessaires à la compréhension et la mise en pratique de l’approche de </a:t>
            </a:r>
            <a:r>
              <a:rPr lang="fr-FR" altLang="fr-FR" sz="1400" dirty="0" smtClean="0">
                <a:cs typeface="Arial" panose="020B0604020202020204" pitchFamily="34" charset="0"/>
              </a:rPr>
              <a:t>modélisation</a:t>
            </a:r>
          </a:p>
          <a:p>
            <a:pPr eaLnBrk="1" hangingPunct="1">
              <a:lnSpc>
                <a:spcPct val="110000"/>
              </a:lnSpc>
              <a:spcBef>
                <a:spcPct val="0"/>
              </a:spcBef>
              <a:buFontTx/>
              <a:buNone/>
            </a:pPr>
            <a:endParaRPr lang="fr-FR" altLang="fr-FR" sz="600" b="1" dirty="0">
              <a:cs typeface="Arial" panose="020B0604020202020204" pitchFamily="34" charset="0"/>
            </a:endParaRPr>
          </a:p>
          <a:p>
            <a:pPr eaLnBrk="1" hangingPunct="1">
              <a:lnSpc>
                <a:spcPct val="110000"/>
              </a:lnSpc>
              <a:spcBef>
                <a:spcPts val="300"/>
              </a:spcBef>
              <a:buFontTx/>
              <a:buNone/>
            </a:pPr>
            <a:r>
              <a:rPr lang="fr-FR" altLang="fr-FR" sz="1600" b="1" dirty="0">
                <a:solidFill>
                  <a:srgbClr val="0070C0"/>
                </a:solidFill>
                <a:cs typeface="Arial" panose="020B0604020202020204" pitchFamily="34" charset="0"/>
              </a:rPr>
              <a:t>Pré - requis : </a:t>
            </a:r>
            <a:r>
              <a:rPr lang="fr-FR" altLang="fr-FR" sz="1400" dirty="0" smtClean="0">
                <a:cs typeface="Arial" panose="020B0604020202020204" pitchFamily="34" charset="0"/>
              </a:rPr>
              <a:t>Ne pas </a:t>
            </a:r>
            <a:r>
              <a:rPr lang="fr-FR" altLang="fr-FR" sz="1400" dirty="0">
                <a:cs typeface="Arial" panose="020B0604020202020204" pitchFamily="34" charset="0"/>
              </a:rPr>
              <a:t>avoir de blocage</a:t>
            </a:r>
            <a:r>
              <a:rPr lang="fr-FR" altLang="fr-FR" sz="1400" i="1" dirty="0">
                <a:cs typeface="Arial" panose="020B0604020202020204" pitchFamily="34" charset="0"/>
              </a:rPr>
              <a:t> </a:t>
            </a:r>
            <a:r>
              <a:rPr lang="fr-FR" altLang="fr-FR" sz="1400" i="1" dirty="0" smtClean="0">
                <a:cs typeface="Arial" panose="020B0604020202020204" pitchFamily="34" charset="0"/>
              </a:rPr>
              <a:t>a </a:t>
            </a:r>
            <a:r>
              <a:rPr lang="fr-FR" altLang="fr-FR" sz="1400" i="1" dirty="0">
                <a:cs typeface="Arial" panose="020B0604020202020204" pitchFamily="34" charset="0"/>
              </a:rPr>
              <a:t>priori</a:t>
            </a:r>
            <a:r>
              <a:rPr lang="fr-FR" altLang="fr-FR" sz="1400" dirty="0">
                <a:cs typeface="Arial" panose="020B0604020202020204" pitchFamily="34" charset="0"/>
              </a:rPr>
              <a:t> sur les maths, avoir le goût des maths appliquées (développer &amp; utiliser des simulations, </a:t>
            </a:r>
            <a:r>
              <a:rPr lang="fr-FR" altLang="fr-FR" sz="1400" dirty="0" smtClean="0">
                <a:cs typeface="Arial" panose="020B0604020202020204" pitchFamily="34" charset="0"/>
              </a:rPr>
              <a:t>…)</a:t>
            </a:r>
          </a:p>
          <a:p>
            <a:pPr eaLnBrk="1" hangingPunct="1">
              <a:lnSpc>
                <a:spcPct val="110000"/>
              </a:lnSpc>
              <a:spcBef>
                <a:spcPts val="300"/>
              </a:spcBef>
              <a:buFontTx/>
              <a:buNone/>
            </a:pPr>
            <a:endParaRPr lang="fr-FR" altLang="fr-FR" sz="600" b="1" dirty="0">
              <a:cs typeface="Arial" panose="020B0604020202020204" pitchFamily="34" charset="0"/>
            </a:endParaRPr>
          </a:p>
          <a:p>
            <a:pPr eaLnBrk="1" hangingPunct="1">
              <a:lnSpc>
                <a:spcPct val="110000"/>
              </a:lnSpc>
              <a:spcBef>
                <a:spcPts val="300"/>
              </a:spcBef>
              <a:buFontTx/>
              <a:buNone/>
            </a:pPr>
            <a:r>
              <a:rPr lang="fr-FR" altLang="fr-FR" sz="1600" b="1" dirty="0">
                <a:solidFill>
                  <a:srgbClr val="0070C0"/>
                </a:solidFill>
                <a:cs typeface="Arial" panose="020B0604020202020204" pitchFamily="34" charset="0"/>
              </a:rPr>
              <a:t>Programme : </a:t>
            </a:r>
            <a:r>
              <a:rPr lang="fr-FR" altLang="fr-FR" sz="1400" b="1" dirty="0">
                <a:cs typeface="Arial" panose="020B0604020202020204" pitchFamily="34" charset="0"/>
              </a:rPr>
              <a:t>CM </a:t>
            </a:r>
            <a:r>
              <a:rPr lang="mr-IN" altLang="fr-FR" sz="1400" b="1" dirty="0"/>
              <a:t>–</a:t>
            </a:r>
            <a:r>
              <a:rPr lang="fr-FR" altLang="fr-FR" sz="1400" b="1" dirty="0">
                <a:cs typeface="Arial" panose="020B0604020202020204" pitchFamily="34" charset="0"/>
              </a:rPr>
              <a:t> 20h ; TD </a:t>
            </a:r>
            <a:r>
              <a:rPr lang="mr-IN" altLang="fr-FR" sz="1400" b="1" dirty="0"/>
              <a:t>–</a:t>
            </a:r>
            <a:r>
              <a:rPr lang="fr-FR" altLang="fr-FR" sz="1400" b="1" dirty="0">
                <a:cs typeface="Arial" panose="020B0604020202020204" pitchFamily="34" charset="0"/>
              </a:rPr>
              <a:t> 10h ; TICE</a:t>
            </a:r>
            <a:r>
              <a:rPr lang="fr-FR" altLang="fr-FR" sz="1400" dirty="0">
                <a:cs typeface="Arial" panose="020B0604020202020204" pitchFamily="34" charset="0"/>
              </a:rPr>
              <a:t> </a:t>
            </a:r>
            <a:r>
              <a:rPr lang="mr-IN" altLang="fr-FR" sz="1400" dirty="0"/>
              <a:t>–</a:t>
            </a:r>
            <a:r>
              <a:rPr lang="fr-FR" altLang="fr-FR" sz="1400" dirty="0">
                <a:cs typeface="Arial" panose="020B0604020202020204" pitchFamily="34" charset="0"/>
              </a:rPr>
              <a:t> Excel et Berkeley </a:t>
            </a:r>
            <a:r>
              <a:rPr lang="fr-FR" altLang="fr-FR" sz="1400" dirty="0" err="1">
                <a:cs typeface="Arial" panose="020B0604020202020204" pitchFamily="34" charset="0"/>
              </a:rPr>
              <a:t>madonna</a:t>
            </a:r>
            <a:endParaRPr lang="fr-FR" altLang="fr-FR" sz="1400" dirty="0">
              <a:cs typeface="Arial" panose="020B0604020202020204" pitchFamily="34" charset="0"/>
            </a:endParaRPr>
          </a:p>
          <a:p>
            <a:pPr marL="285750" indent="-285750" eaLnBrk="1" hangingPunct="1">
              <a:lnSpc>
                <a:spcPct val="110000"/>
              </a:lnSpc>
              <a:spcBef>
                <a:spcPct val="0"/>
              </a:spcBef>
            </a:pPr>
            <a:r>
              <a:rPr lang="fr-FR" altLang="fr-FR" sz="1400" dirty="0">
                <a:cs typeface="Arial" panose="020B0604020202020204" pitchFamily="34" charset="0"/>
              </a:rPr>
              <a:t>Introduction à la modélisation (concepts et notions de base)</a:t>
            </a:r>
          </a:p>
          <a:p>
            <a:pPr marL="285750" indent="-285750" eaLnBrk="1" hangingPunct="1">
              <a:lnSpc>
                <a:spcPct val="110000"/>
              </a:lnSpc>
              <a:spcBef>
                <a:spcPct val="0"/>
              </a:spcBef>
            </a:pPr>
            <a:r>
              <a:rPr lang="fr-FR" altLang="fr-FR" sz="1400" dirty="0">
                <a:cs typeface="Arial" panose="020B0604020202020204" pitchFamily="34" charset="0"/>
              </a:rPr>
              <a:t>Approche mathématique des systèmes vivants (points d’équilibres, stabilités)</a:t>
            </a:r>
          </a:p>
          <a:p>
            <a:pPr marL="285750" indent="-285750" eaLnBrk="1" hangingPunct="1">
              <a:lnSpc>
                <a:spcPct val="110000"/>
              </a:lnSpc>
              <a:spcBef>
                <a:spcPct val="0"/>
              </a:spcBef>
            </a:pPr>
            <a:r>
              <a:rPr lang="fr-FR" altLang="fr-FR" sz="1400" dirty="0">
                <a:cs typeface="Arial" panose="020B0604020202020204" pitchFamily="34" charset="0"/>
              </a:rPr>
              <a:t> Simulation des systèmes dynamiques (modèles logistique &amp; proie-prédateur, système cardio-vasculaire, dynamique des épidémies, </a:t>
            </a:r>
            <a:r>
              <a:rPr lang="fr-FR" altLang="fr-FR" sz="1400" dirty="0" smtClean="0">
                <a:cs typeface="Arial" panose="020B0604020202020204" pitchFamily="34" charset="0"/>
              </a:rPr>
              <a:t>...)</a:t>
            </a:r>
          </a:p>
          <a:p>
            <a:pPr marL="285750" indent="-285750" eaLnBrk="1" hangingPunct="1">
              <a:lnSpc>
                <a:spcPct val="110000"/>
              </a:lnSpc>
              <a:spcBef>
                <a:spcPct val="0"/>
              </a:spcBef>
            </a:pPr>
            <a:endParaRPr lang="fr-FR" altLang="fr-FR" sz="1400" b="1" dirty="0">
              <a:cs typeface="Arial" panose="020B0604020202020204" pitchFamily="34" charset="0"/>
            </a:endParaRPr>
          </a:p>
          <a:p>
            <a:pPr eaLnBrk="1" hangingPunct="1">
              <a:lnSpc>
                <a:spcPct val="110000"/>
              </a:lnSpc>
              <a:spcBef>
                <a:spcPts val="300"/>
              </a:spcBef>
              <a:buNone/>
            </a:pPr>
            <a:r>
              <a:rPr lang="fr-FR" altLang="fr-FR" sz="1600" b="1" dirty="0" smtClean="0">
                <a:solidFill>
                  <a:srgbClr val="0070C0"/>
                </a:solidFill>
                <a:cs typeface="Arial" panose="020B0604020202020204" pitchFamily="34" charset="0"/>
              </a:rPr>
              <a:t>Evaluation : </a:t>
            </a:r>
            <a:endParaRPr lang="fr-FR" altLang="fr-FR" sz="1600" b="1" dirty="0">
              <a:solidFill>
                <a:srgbClr val="0070C0"/>
              </a:solidFill>
              <a:cs typeface="Arial" panose="020B0604020202020204" pitchFamily="34" charset="0"/>
            </a:endParaRPr>
          </a:p>
          <a:p>
            <a:pPr marL="285750" indent="-285750" eaLnBrk="1" hangingPunct="1">
              <a:lnSpc>
                <a:spcPct val="110000"/>
              </a:lnSpc>
              <a:spcBef>
                <a:spcPct val="0"/>
              </a:spcBef>
            </a:pPr>
            <a:r>
              <a:rPr lang="fr-FR" altLang="fr-FR" sz="1400" i="1" dirty="0">
                <a:cs typeface="Arial" panose="020B0604020202020204" pitchFamily="34" charset="0"/>
              </a:rPr>
              <a:t>Contrôle continu (25%) :</a:t>
            </a:r>
            <a:r>
              <a:rPr lang="fr-FR" altLang="fr-FR" sz="1400" dirty="0">
                <a:cs typeface="Arial" panose="020B0604020202020204" pitchFamily="34" charset="0"/>
              </a:rPr>
              <a:t> écrit de 1h </a:t>
            </a:r>
          </a:p>
          <a:p>
            <a:pPr marL="285750" indent="-285750" eaLnBrk="1" hangingPunct="1">
              <a:lnSpc>
                <a:spcPct val="110000"/>
              </a:lnSpc>
              <a:spcBef>
                <a:spcPct val="0"/>
              </a:spcBef>
            </a:pPr>
            <a:r>
              <a:rPr lang="fr-FR" altLang="fr-FR" sz="1400" i="1" dirty="0">
                <a:cs typeface="Arial" panose="020B0604020202020204" pitchFamily="34" charset="0"/>
              </a:rPr>
              <a:t>Examen terminal (75%) :</a:t>
            </a:r>
            <a:r>
              <a:rPr lang="fr-FR" altLang="fr-FR" sz="1400" dirty="0">
                <a:cs typeface="Arial" panose="020B0604020202020204" pitchFamily="34" charset="0"/>
              </a:rPr>
              <a:t> écrit 2h30 (75%) </a:t>
            </a:r>
            <a:r>
              <a:rPr lang="fr-FR" altLang="fr-FR" sz="1400" dirty="0" smtClean="0">
                <a:cs typeface="Arial" panose="020B0604020202020204" pitchFamily="34" charset="0"/>
              </a:rPr>
              <a:t>/ </a:t>
            </a:r>
            <a:r>
              <a:rPr lang="fr-FR" altLang="fr-FR" sz="1400" i="1" dirty="0" smtClean="0">
                <a:cs typeface="Arial" panose="020B0604020202020204" pitchFamily="34" charset="0"/>
              </a:rPr>
              <a:t>rattrapage </a:t>
            </a:r>
            <a:r>
              <a:rPr lang="fr-FR" altLang="fr-FR" sz="1400" i="1" dirty="0">
                <a:cs typeface="Arial" panose="020B0604020202020204" pitchFamily="34" charset="0"/>
              </a:rPr>
              <a:t>(75%)</a:t>
            </a:r>
            <a:r>
              <a:rPr lang="fr-FR" altLang="fr-FR" sz="1400" dirty="0">
                <a:cs typeface="Arial" panose="020B0604020202020204" pitchFamily="34" charset="0"/>
              </a:rPr>
              <a:t> : écrit / oral 1h </a:t>
            </a: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5" name="Rectangle 4"/>
          <p:cNvSpPr/>
          <p:nvPr/>
        </p:nvSpPr>
        <p:spPr>
          <a:xfrm>
            <a:off x="3097697" y="843497"/>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3888602" y="843497"/>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679507" y="843497"/>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5470412" y="843497"/>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096419" y="117229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888427" y="1172298"/>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4680435" y="1172298"/>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3093421" y="149881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306792" y="84349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ZoneTexte 14"/>
          <p:cNvSpPr txBox="1"/>
          <p:nvPr/>
        </p:nvSpPr>
        <p:spPr>
          <a:xfrm>
            <a:off x="966499" y="784831"/>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6" name="Rectangle 15"/>
          <p:cNvSpPr/>
          <p:nvPr/>
        </p:nvSpPr>
        <p:spPr>
          <a:xfrm>
            <a:off x="2298478" y="1172298"/>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ZoneTexte 16"/>
          <p:cNvSpPr txBox="1"/>
          <p:nvPr/>
        </p:nvSpPr>
        <p:spPr>
          <a:xfrm>
            <a:off x="958711" y="1113632"/>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8" name="ZoneTexte 17"/>
          <p:cNvSpPr txBox="1"/>
          <p:nvPr/>
        </p:nvSpPr>
        <p:spPr>
          <a:xfrm>
            <a:off x="956420" y="1436025"/>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9" name="Rectangle 18"/>
          <p:cNvSpPr/>
          <p:nvPr/>
        </p:nvSpPr>
        <p:spPr>
          <a:xfrm>
            <a:off x="2303793" y="1498817"/>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70290" y="844219"/>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11026" y="829818"/>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2" name="Rectangle 21"/>
          <p:cNvSpPr/>
          <p:nvPr/>
        </p:nvSpPr>
        <p:spPr>
          <a:xfrm>
            <a:off x="7133570" y="1297571"/>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3" name="ZoneTexte 22"/>
          <p:cNvSpPr txBox="1"/>
          <p:nvPr/>
        </p:nvSpPr>
        <p:spPr>
          <a:xfrm>
            <a:off x="2245739" y="1158895"/>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81886" y="823593"/>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45739" y="1486318"/>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6" name="Rectangle 25"/>
          <p:cNvSpPr/>
          <p:nvPr/>
        </p:nvSpPr>
        <p:spPr>
          <a:xfrm>
            <a:off x="6668430" y="1296691"/>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0" y="1977848"/>
            <a:ext cx="8763000" cy="369332"/>
          </a:xfrm>
          <a:prstGeom prst="rect">
            <a:avLst/>
          </a:prstGeom>
        </p:spPr>
        <p:txBody>
          <a:bodyPr wrap="square">
            <a:spAutoFit/>
          </a:bodyPr>
          <a:lstStyle/>
          <a:p>
            <a:pPr marL="622300">
              <a:spcBef>
                <a:spcPts val="600"/>
              </a:spcBef>
              <a:tabLst>
                <a:tab pos="3140075"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Dominique </a:t>
            </a:r>
            <a:r>
              <a:rPr lang="fr-FR" altLang="fr-FR" dirty="0" err="1">
                <a:latin typeface="Arial" panose="020B0604020202020204" pitchFamily="34" charset="0"/>
                <a:cs typeface="Arial" panose="020B0604020202020204" pitchFamily="34" charset="0"/>
              </a:rPr>
              <a:t>Bicout</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dominique.bicout@univ-grenoble-alpes.fr</a:t>
            </a:r>
            <a:r>
              <a:rPr lang="fr-FR" altLang="fr-FR" sz="1600" dirty="0" smtClean="0">
                <a:latin typeface="Arial" panose="020B0604020202020204" pitchFamily="34" charset="0"/>
                <a:cs typeface="Arial" panose="020B0604020202020204" pitchFamily="34" charset="0"/>
              </a:rPr>
              <a:t>) </a:t>
            </a:r>
            <a:endParaRPr lang="fr-FR" altLang="fr-FR" sz="1600" dirty="0">
              <a:latin typeface="Arial" panose="020B0604020202020204" pitchFamily="34" charset="0"/>
              <a:cs typeface="Arial" panose="020B0604020202020204" pitchFamily="34" charset="0"/>
            </a:endParaRPr>
          </a:p>
        </p:txBody>
      </p:sp>
      <p:sp>
        <p:nvSpPr>
          <p:cNvPr id="28" name="Rectangle 27"/>
          <p:cNvSpPr/>
          <p:nvPr/>
        </p:nvSpPr>
        <p:spPr>
          <a:xfrm>
            <a:off x="6665341" y="1318491"/>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72177" y="995325"/>
            <a:ext cx="1141658" cy="584775"/>
          </a:xfrm>
          <a:prstGeom prst="rect">
            <a:avLst/>
          </a:prstGeom>
        </p:spPr>
        <p:txBody>
          <a:bodyPr wrap="none">
            <a:spAutoFit/>
          </a:bodyPr>
          <a:lstStyle/>
          <a:p>
            <a:pPr algn="ctr"/>
            <a:r>
              <a:rPr lang="fr-FR" altLang="fr-FR" sz="1600" dirty="0">
                <a:latin typeface="Arial" panose="020B0604020202020204" pitchFamily="34" charset="0"/>
                <a:cs typeface="Arial" panose="020B0604020202020204" pitchFamily="34" charset="0"/>
              </a:rPr>
              <a:t>Vendredi </a:t>
            </a:r>
            <a:endParaRPr lang="fr-FR" altLang="fr-FR" sz="1600" dirty="0" smtClean="0">
              <a:latin typeface="Arial" panose="020B0604020202020204" pitchFamily="34" charset="0"/>
              <a:cs typeface="Arial" panose="020B0604020202020204" pitchFamily="34" charset="0"/>
            </a:endParaRPr>
          </a:p>
          <a:p>
            <a:pPr algn="ctr"/>
            <a:r>
              <a:rPr lang="fr-FR" altLang="fr-FR" sz="1600" dirty="0" smtClean="0">
                <a:latin typeface="Arial" panose="020B0604020202020204" pitchFamily="34" charset="0"/>
                <a:cs typeface="Arial" panose="020B0604020202020204" pitchFamily="34" charset="0"/>
              </a:rPr>
              <a:t>après-midi</a:t>
            </a:r>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06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ZoneTexte 7"/>
          <p:cNvSpPr txBox="1">
            <a:spLocks noChangeArrowheads="1"/>
          </p:cNvSpPr>
          <p:nvPr/>
        </p:nvSpPr>
        <p:spPr bwMode="auto">
          <a:xfrm>
            <a:off x="0" y="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Machine </a:t>
            </a:r>
            <a:r>
              <a:rPr lang="fr-FR" altLang="fr-FR" sz="2800" b="1" dirty="0" err="1" smtClean="0">
                <a:solidFill>
                  <a:srgbClr val="0070C0"/>
                </a:solidFill>
              </a:rPr>
              <a:t>learning</a:t>
            </a:r>
            <a:r>
              <a:rPr lang="fr-FR" altLang="fr-FR" sz="2800" b="1" dirty="0">
                <a:solidFill>
                  <a:srgbClr val="0070C0"/>
                </a:solidFill>
              </a:rPr>
              <a:t>, </a:t>
            </a:r>
            <a:r>
              <a:rPr lang="fr-FR" altLang="fr-FR" sz="2800" b="1" dirty="0" err="1" smtClean="0">
                <a:solidFill>
                  <a:srgbClr val="0070C0"/>
                </a:solidFill>
              </a:rPr>
              <a:t>biostatistiques</a:t>
            </a:r>
            <a:r>
              <a:rPr lang="fr-FR" altLang="fr-FR" sz="2800" b="1" dirty="0" smtClean="0">
                <a:solidFill>
                  <a:srgbClr val="0070C0"/>
                </a:solidFill>
              </a:rPr>
              <a:t> </a:t>
            </a:r>
            <a:r>
              <a:rPr lang="fr-FR" altLang="fr-FR" sz="2800" b="1" dirty="0">
                <a:solidFill>
                  <a:srgbClr val="0070C0"/>
                </a:solidFill>
              </a:rPr>
              <a:t>avancées et valorisation des travaux de </a:t>
            </a:r>
            <a:r>
              <a:rPr lang="fr-FR" altLang="fr-FR" sz="2800" b="1" dirty="0" smtClean="0">
                <a:solidFill>
                  <a:srgbClr val="0070C0"/>
                </a:solidFill>
              </a:rPr>
              <a:t>recherche</a:t>
            </a:r>
            <a:endParaRPr lang="fr-FR" altLang="fr-FR" sz="1600" dirty="0"/>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32410" y="2549768"/>
            <a:ext cx="8679180" cy="3804118"/>
          </a:xfrm>
          <a:prstGeom prst="rect">
            <a:avLst/>
          </a:prstGeom>
          <a:noFill/>
          <a:ln w="19050" cmpd="sng">
            <a:solidFill>
              <a:srgbClr val="FF6600"/>
            </a:solidFill>
            <a:miter lim="800000"/>
            <a:headEnd/>
            <a:tailEnd/>
          </a:ln>
        </p:spPr>
        <p:txBody>
          <a:bodyPr wrap="square">
            <a:spAutoFit/>
          </a:bodyPr>
          <a:lstStyle/>
          <a:p>
            <a:pPr>
              <a:lnSpc>
                <a:spcPct val="110000"/>
              </a:lnSpc>
              <a:spcBef>
                <a:spcPct val="0"/>
              </a:spcBef>
            </a:pPr>
            <a:r>
              <a:rPr lang="fr-FR" sz="1600" b="1" dirty="0" smtClean="0">
                <a:solidFill>
                  <a:srgbClr val="0070C0"/>
                </a:solidFill>
                <a:latin typeface="Arial" pitchFamily="34" charset="0"/>
                <a:cs typeface="Arial" panose="020B0604020202020204" pitchFamily="34" charset="0"/>
              </a:rPr>
              <a:t>Objectifs pédagogiques </a:t>
            </a:r>
            <a:r>
              <a:rPr lang="fr-FR" sz="1600" b="1" dirty="0">
                <a:solidFill>
                  <a:srgbClr val="0070C0"/>
                </a:solidFill>
                <a:latin typeface="Arial" pitchFamily="34" charset="0"/>
                <a:cs typeface="Arial" panose="020B0604020202020204" pitchFamily="34" charset="0"/>
              </a:rPr>
              <a:t>:</a:t>
            </a:r>
          </a:p>
          <a:p>
            <a:pPr marL="285750" indent="-285750">
              <a:lnSpc>
                <a:spcPct val="110000"/>
              </a:lnSpc>
              <a:spcBef>
                <a:spcPct val="0"/>
              </a:spcBef>
              <a:buFont typeface="Arial" panose="020B0604020202020204" pitchFamily="34" charset="0"/>
              <a:buChar char="•"/>
            </a:pPr>
            <a:r>
              <a:rPr lang="fr-FR" sz="1400" dirty="0">
                <a:latin typeface="Arial" pitchFamily="34" charset="0"/>
                <a:cs typeface="Arial" panose="020B0604020202020204" pitchFamily="34" charset="0"/>
              </a:rPr>
              <a:t>Mettre en œuvre des statistiques </a:t>
            </a:r>
            <a:endParaRPr lang="fr-FR" sz="1400" dirty="0" smtClean="0">
              <a:latin typeface="Arial" pitchFamily="34" charset="0"/>
              <a:cs typeface="Arial" panose="020B0604020202020204" pitchFamily="34" charset="0"/>
            </a:endParaRPr>
          </a:p>
          <a:p>
            <a:pPr marL="285750" indent="-285750">
              <a:lnSpc>
                <a:spcPct val="110000"/>
              </a:lnSpc>
              <a:spcBef>
                <a:spcPct val="0"/>
              </a:spcBef>
              <a:buFont typeface="Arial" panose="020B0604020202020204" pitchFamily="34" charset="0"/>
              <a:buChar char="•"/>
            </a:pPr>
            <a:r>
              <a:rPr lang="fr-FR" sz="1400" dirty="0" smtClean="0">
                <a:latin typeface="Arial" pitchFamily="34" charset="0"/>
                <a:cs typeface="Arial" panose="020B0604020202020204" pitchFamily="34" charset="0"/>
              </a:rPr>
              <a:t>innovantes </a:t>
            </a:r>
            <a:r>
              <a:rPr lang="fr-FR" sz="1400" dirty="0">
                <a:latin typeface="Arial" pitchFamily="34" charset="0"/>
                <a:cs typeface="Arial" panose="020B0604020202020204" pitchFamily="34" charset="0"/>
              </a:rPr>
              <a:t>(</a:t>
            </a:r>
            <a:r>
              <a:rPr lang="fr-FR" sz="1400" dirty="0" smtClean="0">
                <a:latin typeface="Arial" pitchFamily="34" charset="0"/>
                <a:cs typeface="Arial" panose="020B0604020202020204" pitchFamily="34" charset="0"/>
              </a:rPr>
              <a:t>Mach. </a:t>
            </a:r>
            <a:r>
              <a:rPr lang="fr-FR" sz="1400" dirty="0">
                <a:latin typeface="Arial" pitchFamily="34" charset="0"/>
                <a:cs typeface="Arial" panose="020B0604020202020204" pitchFamily="34" charset="0"/>
              </a:rPr>
              <a:t>Learning </a:t>
            </a:r>
            <a:r>
              <a:rPr lang="fr-FR" sz="1400" dirty="0" smtClean="0">
                <a:latin typeface="Arial" pitchFamily="34" charset="0"/>
                <a:cs typeface="Arial" panose="020B0604020202020204" pitchFamily="34" charset="0"/>
              </a:rPr>
              <a:t>Sup.et </a:t>
            </a:r>
            <a:r>
              <a:rPr lang="fr-FR" sz="1400" dirty="0">
                <a:latin typeface="Arial" pitchFamily="34" charset="0"/>
                <a:cs typeface="Arial" panose="020B0604020202020204" pitchFamily="34" charset="0"/>
              </a:rPr>
              <a:t>non Sup, ACP, Analyses </a:t>
            </a:r>
            <a:r>
              <a:rPr lang="fr-FR" sz="1400" dirty="0" smtClean="0">
                <a:latin typeface="Arial" pitchFamily="34" charset="0"/>
                <a:cs typeface="Arial" panose="020B0604020202020204" pitchFamily="34" charset="0"/>
              </a:rPr>
              <a:t>Multivariées </a:t>
            </a:r>
            <a:r>
              <a:rPr lang="fr-FR" sz="1400" dirty="0">
                <a:latin typeface="Arial" pitchFamily="34" charset="0"/>
                <a:cs typeface="Arial" panose="020B0604020202020204" pitchFamily="34" charset="0"/>
              </a:rPr>
              <a:t>complexes, Modèle de Rash..) </a:t>
            </a:r>
          </a:p>
          <a:p>
            <a:pPr marL="285750" indent="-285750">
              <a:lnSpc>
                <a:spcPct val="110000"/>
              </a:lnSpc>
              <a:spcBef>
                <a:spcPct val="0"/>
              </a:spcBef>
              <a:buFont typeface="Arial" panose="020B0604020202020204" pitchFamily="34" charset="0"/>
              <a:buChar char="•"/>
            </a:pPr>
            <a:r>
              <a:rPr lang="fr-FR" sz="1400" dirty="0">
                <a:latin typeface="Arial" pitchFamily="34" charset="0"/>
                <a:cs typeface="Arial" panose="020B0604020202020204" pitchFamily="34" charset="0"/>
              </a:rPr>
              <a:t>Mettre en œuvre des outils statistiques (</a:t>
            </a:r>
            <a:r>
              <a:rPr lang="fr-FR" sz="1400" dirty="0" err="1">
                <a:latin typeface="Arial" pitchFamily="34" charset="0"/>
                <a:cs typeface="Arial" panose="020B0604020202020204" pitchFamily="34" charset="0"/>
              </a:rPr>
              <a:t>Rstudio</a:t>
            </a:r>
            <a:r>
              <a:rPr lang="fr-FR" sz="1400" dirty="0">
                <a:latin typeface="Arial" pitchFamily="34" charset="0"/>
                <a:cs typeface="Arial" panose="020B0604020202020204" pitchFamily="34" charset="0"/>
              </a:rPr>
              <a:t>, </a:t>
            </a:r>
            <a:r>
              <a:rPr lang="fr-FR" sz="1400" dirty="0" err="1">
                <a:latin typeface="Arial" pitchFamily="34" charset="0"/>
                <a:cs typeface="Arial" panose="020B0604020202020204" pitchFamily="34" charset="0"/>
              </a:rPr>
              <a:t>Rmarkdown</a:t>
            </a:r>
            <a:r>
              <a:rPr lang="fr-FR" sz="1400" dirty="0">
                <a:latin typeface="Arial" pitchFamily="34" charset="0"/>
                <a:cs typeface="Arial" panose="020B0604020202020204" pitchFamily="34" charset="0"/>
              </a:rPr>
              <a:t>..)</a:t>
            </a:r>
          </a:p>
          <a:p>
            <a:pPr marL="285750" indent="-285750">
              <a:lnSpc>
                <a:spcPct val="110000"/>
              </a:lnSpc>
              <a:spcBef>
                <a:spcPct val="0"/>
              </a:spcBef>
              <a:buFont typeface="Arial" panose="020B0604020202020204" pitchFamily="34" charset="0"/>
              <a:buChar char="•"/>
            </a:pPr>
            <a:r>
              <a:rPr lang="fr-FR" sz="1400" dirty="0">
                <a:latin typeface="Arial" pitchFamily="34" charset="0"/>
                <a:cs typeface="Arial" panose="020B0604020202020204" pitchFamily="34" charset="0"/>
              </a:rPr>
              <a:t>Mettre en œuvre un projet de recherche avec un </a:t>
            </a:r>
            <a:r>
              <a:rPr lang="fr-FR" sz="1400" dirty="0" err="1">
                <a:latin typeface="Arial" pitchFamily="34" charset="0"/>
                <a:cs typeface="Arial" panose="020B0604020202020204" pitchFamily="34" charset="0"/>
              </a:rPr>
              <a:t>markdown</a:t>
            </a:r>
            <a:r>
              <a:rPr lang="fr-FR" sz="1400" dirty="0">
                <a:latin typeface="Arial" pitchFamily="34" charset="0"/>
                <a:cs typeface="Arial" panose="020B0604020202020204" pitchFamily="34" charset="0"/>
              </a:rPr>
              <a:t> d’analyse statistique</a:t>
            </a:r>
          </a:p>
          <a:p>
            <a:pPr marL="285750" indent="-285750">
              <a:lnSpc>
                <a:spcPct val="110000"/>
              </a:lnSpc>
              <a:spcBef>
                <a:spcPct val="0"/>
              </a:spcBef>
              <a:buFont typeface="Arial" panose="020B0604020202020204" pitchFamily="34" charset="0"/>
              <a:buChar char="•"/>
            </a:pPr>
            <a:r>
              <a:rPr lang="fr-FR" sz="1400" dirty="0">
                <a:latin typeface="Arial" pitchFamily="34" charset="0"/>
                <a:cs typeface="Arial" panose="020B0604020202020204" pitchFamily="34" charset="0"/>
              </a:rPr>
              <a:t>Rédiger un article scientifique en lien avec ces analyses</a:t>
            </a:r>
          </a:p>
          <a:p>
            <a:pPr marL="285750" indent="-285750">
              <a:lnSpc>
                <a:spcPct val="110000"/>
              </a:lnSpc>
              <a:spcBef>
                <a:spcPct val="0"/>
              </a:spcBef>
              <a:buFont typeface="Arial" panose="020B0604020202020204" pitchFamily="34" charset="0"/>
              <a:buChar char="•"/>
            </a:pPr>
            <a:r>
              <a:rPr lang="fr-FR" sz="1400" dirty="0">
                <a:latin typeface="Arial" pitchFamily="34" charset="0"/>
                <a:cs typeface="Arial" panose="020B0604020202020204" pitchFamily="34" charset="0"/>
              </a:rPr>
              <a:t>Présenter et défendre son travail de recherche lors d’un oral</a:t>
            </a:r>
            <a:endParaRPr lang="fr-FR" dirty="0">
              <a:latin typeface="Arial" pitchFamily="34" charset="0"/>
              <a:cs typeface="Arial" panose="020B0604020202020204" pitchFamily="34" charset="0"/>
            </a:endParaRPr>
          </a:p>
          <a:p>
            <a:pPr>
              <a:lnSpc>
                <a:spcPct val="110000"/>
              </a:lnSpc>
              <a:spcBef>
                <a:spcPct val="0"/>
              </a:spcBef>
            </a:pPr>
            <a:endParaRPr lang="fr-FR" altLang="fr-FR" b="1" dirty="0" smtClean="0">
              <a:solidFill>
                <a:srgbClr val="0070C0"/>
              </a:solidFill>
              <a:latin typeface="Arial" pitchFamily="34" charset="0"/>
              <a:cs typeface="Arial" panose="020B0604020202020204" pitchFamily="34" charset="0"/>
            </a:endParaRPr>
          </a:p>
          <a:p>
            <a:pPr>
              <a:lnSpc>
                <a:spcPct val="110000"/>
              </a:lnSpc>
              <a:spcBef>
                <a:spcPct val="0"/>
              </a:spcBef>
            </a:pPr>
            <a:r>
              <a:rPr lang="fr-FR" altLang="fr-FR" sz="1600" b="1" dirty="0" smtClean="0">
                <a:solidFill>
                  <a:srgbClr val="0070C0"/>
                </a:solidFill>
                <a:latin typeface="Arial" pitchFamily="34" charset="0"/>
                <a:cs typeface="Arial" panose="020B0604020202020204" pitchFamily="34" charset="0"/>
              </a:rPr>
              <a:t>Modalité </a:t>
            </a:r>
            <a:r>
              <a:rPr lang="fr-FR" altLang="fr-FR" sz="1600" b="1" dirty="0">
                <a:solidFill>
                  <a:srgbClr val="0070C0"/>
                </a:solidFill>
                <a:latin typeface="Arial" pitchFamily="34" charset="0"/>
                <a:cs typeface="Arial" panose="020B0604020202020204" pitchFamily="34" charset="0"/>
              </a:rPr>
              <a:t>d’Enseignements :</a:t>
            </a:r>
          </a:p>
          <a:p>
            <a:pPr marL="285750" indent="-285750">
              <a:lnSpc>
                <a:spcPct val="110000"/>
              </a:lnSpc>
              <a:spcBef>
                <a:spcPct val="0"/>
              </a:spcBef>
              <a:buFont typeface="Arial" panose="020B0604020202020204" pitchFamily="34" charset="0"/>
              <a:buChar char="•"/>
            </a:pPr>
            <a:r>
              <a:rPr lang="fr-FR" altLang="fr-FR" sz="1400" dirty="0">
                <a:latin typeface="Arial" pitchFamily="34" charset="0"/>
                <a:cs typeface="Arial" panose="020B0604020202020204" pitchFamily="34" charset="0"/>
              </a:rPr>
              <a:t>Capsules de connaissances en formation hybride, avec FLQ et SEPI</a:t>
            </a:r>
          </a:p>
          <a:p>
            <a:pPr marL="285750" indent="-285750">
              <a:lnSpc>
                <a:spcPct val="110000"/>
              </a:lnSpc>
              <a:spcBef>
                <a:spcPct val="0"/>
              </a:spcBef>
              <a:buFont typeface="Arial" panose="020B0604020202020204" pitchFamily="34" charset="0"/>
              <a:buChar char="•"/>
            </a:pPr>
            <a:r>
              <a:rPr lang="fr-FR" altLang="fr-FR" sz="1400" dirty="0">
                <a:latin typeface="Arial" pitchFamily="34" charset="0"/>
                <a:cs typeface="Arial" panose="020B0604020202020204" pitchFamily="34" charset="0"/>
              </a:rPr>
              <a:t>TD applicatif en statistique et valorisation</a:t>
            </a:r>
          </a:p>
          <a:p>
            <a:pPr marL="285750" indent="-285750">
              <a:lnSpc>
                <a:spcPct val="110000"/>
              </a:lnSpc>
              <a:spcBef>
                <a:spcPct val="0"/>
              </a:spcBef>
              <a:buFont typeface="Arial" panose="020B0604020202020204" pitchFamily="34" charset="0"/>
              <a:buChar char="•"/>
            </a:pPr>
            <a:r>
              <a:rPr lang="fr-FR" altLang="fr-FR" sz="1400" dirty="0">
                <a:latin typeface="Arial" pitchFamily="34" charset="0"/>
                <a:cs typeface="Arial" panose="020B0604020202020204" pitchFamily="34" charset="0"/>
              </a:rPr>
              <a:t>Validation par </a:t>
            </a:r>
          </a:p>
          <a:p>
            <a:pPr marL="742950" lvl="1" indent="-285750" eaLnBrk="0" hangingPunct="0">
              <a:spcBef>
                <a:spcPct val="20000"/>
              </a:spcBef>
              <a:buChar char="–"/>
            </a:pPr>
            <a:r>
              <a:rPr lang="fr-FR" altLang="fr-FR" sz="1200" dirty="0">
                <a:latin typeface="Arial" pitchFamily="34" charset="0"/>
              </a:rPr>
              <a:t>Épreuve individuelle en ligne de QCM</a:t>
            </a:r>
          </a:p>
          <a:p>
            <a:pPr marL="742950" lvl="1" indent="-285750" eaLnBrk="0" hangingPunct="0">
              <a:spcBef>
                <a:spcPct val="20000"/>
              </a:spcBef>
              <a:buChar char="–"/>
            </a:pPr>
            <a:r>
              <a:rPr lang="fr-FR" altLang="fr-FR" sz="1200" dirty="0">
                <a:latin typeface="Arial" pitchFamily="34" charset="0"/>
              </a:rPr>
              <a:t>Projet collaboratif en statistique </a:t>
            </a:r>
            <a:r>
              <a:rPr lang="fr-FR" altLang="fr-FR" sz="1200" i="1" dirty="0">
                <a:latin typeface="Arial" pitchFamily="34" charset="0"/>
              </a:rPr>
              <a:t>via</a:t>
            </a:r>
            <a:r>
              <a:rPr lang="fr-FR" altLang="fr-FR" sz="1200" dirty="0">
                <a:latin typeface="Arial" pitchFamily="34" charset="0"/>
              </a:rPr>
              <a:t> e-portfolio</a:t>
            </a:r>
          </a:p>
          <a:p>
            <a:pPr marL="742950" lvl="1" indent="-285750" eaLnBrk="0" hangingPunct="0">
              <a:spcBef>
                <a:spcPct val="20000"/>
              </a:spcBef>
              <a:buChar char="–"/>
            </a:pPr>
            <a:r>
              <a:rPr lang="fr-FR" altLang="fr-FR" sz="1200" dirty="0">
                <a:latin typeface="Arial" pitchFamily="34" charset="0"/>
              </a:rPr>
              <a:t>Soutenance du projet </a:t>
            </a:r>
            <a:r>
              <a:rPr lang="fr-FR" altLang="fr-FR" sz="1200" dirty="0" smtClean="0">
                <a:latin typeface="Arial" pitchFamily="34" charset="0"/>
              </a:rPr>
              <a:t>collaboratif</a:t>
            </a:r>
            <a:endParaRPr lang="fr-FR" altLang="fr-FR" b="1" dirty="0">
              <a:solidFill>
                <a:srgbClr val="0070C0"/>
              </a:solidFill>
              <a:latin typeface="Arial" pitchFamily="34" charset="0"/>
              <a:cs typeface="Arial" panose="020B0604020202020204" pitchFamily="34" charset="0"/>
            </a:endParaRPr>
          </a:p>
        </p:txBody>
      </p:sp>
      <p:sp>
        <p:nvSpPr>
          <p:cNvPr id="5" name="Rectangle 4"/>
          <p:cNvSpPr/>
          <p:nvPr/>
        </p:nvSpPr>
        <p:spPr>
          <a:xfrm>
            <a:off x="3097697"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ZoneTexte 13"/>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7" name="ZoneTexte 16"/>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3" name="ZoneTexte 22"/>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5" name="Rectangle 24"/>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0" y="2180436"/>
            <a:ext cx="8763000" cy="369332"/>
          </a:xfrm>
          <a:prstGeom prst="rect">
            <a:avLst/>
          </a:prstGeom>
        </p:spPr>
        <p:txBody>
          <a:bodyPr wrap="square">
            <a:spAutoFit/>
          </a:bodyPr>
          <a:lstStyle/>
          <a:p>
            <a:pPr marL="715963"/>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Pierre </a:t>
            </a:r>
            <a:r>
              <a:rPr lang="fr-FR" altLang="fr-FR" dirty="0" err="1">
                <a:latin typeface="Arial" panose="020B0604020202020204" pitchFamily="34" charset="0"/>
                <a:cs typeface="Arial" panose="020B0604020202020204" pitchFamily="34" charset="0"/>
              </a:rPr>
              <a:t>Gillois</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CH" altLang="fr-FR" sz="1600" dirty="0" smtClean="0">
                <a:latin typeface="Arial" panose="020B0604020202020204" pitchFamily="34" charset="0"/>
                <a:cs typeface="Arial" panose="020B0604020202020204" pitchFamily="34" charset="0"/>
                <a:hlinkClick r:id="rId2"/>
              </a:rPr>
              <a:t>Pierre.Gillois@univ-grenoble-alpes.fr</a:t>
            </a:r>
            <a:r>
              <a:rPr lang="fr-CH" altLang="fr-FR" sz="1600" dirty="0" smtClean="0">
                <a:latin typeface="Arial" panose="020B0604020202020204" pitchFamily="34" charset="0"/>
                <a:cs typeface="Arial" panose="020B0604020202020204" pitchFamily="34" charset="0"/>
              </a:rPr>
              <a:t>)</a:t>
            </a:r>
            <a:endParaRPr lang="fr-CH" altLang="fr-FR" sz="1600" dirty="0">
              <a:latin typeface="Arial" panose="020B0604020202020204" pitchFamily="34" charset="0"/>
              <a:cs typeface="Arial" panose="020B0604020202020204" pitchFamily="34" charset="0"/>
            </a:endParaRPr>
          </a:p>
        </p:txBody>
      </p:sp>
      <p:sp>
        <p:nvSpPr>
          <p:cNvPr id="27" name="Rectangle 26"/>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8" name="Rectangle 27"/>
          <p:cNvSpPr/>
          <p:nvPr/>
        </p:nvSpPr>
        <p:spPr>
          <a:xfrm>
            <a:off x="7667726" y="1246588"/>
            <a:ext cx="1141658" cy="584775"/>
          </a:xfrm>
          <a:prstGeom prst="rect">
            <a:avLst/>
          </a:prstGeom>
        </p:spPr>
        <p:txBody>
          <a:bodyPr wrap="none">
            <a:spAutoFit/>
          </a:bodyPr>
          <a:lstStyle/>
          <a:p>
            <a:pPr algn="ctr"/>
            <a:r>
              <a:rPr lang="fr-FR" altLang="fr-FR" sz="1600" dirty="0">
                <a:latin typeface="Arial" panose="020B0604020202020204" pitchFamily="34" charset="0"/>
                <a:cs typeface="Arial" panose="020B0604020202020204" pitchFamily="34" charset="0"/>
              </a:rPr>
              <a:t>Vendredi </a:t>
            </a:r>
            <a:endParaRPr lang="fr-FR" altLang="fr-FR" sz="1600" dirty="0" smtClean="0">
              <a:latin typeface="Arial" panose="020B0604020202020204" pitchFamily="34" charset="0"/>
              <a:cs typeface="Arial" panose="020B0604020202020204" pitchFamily="34" charset="0"/>
            </a:endParaRPr>
          </a:p>
          <a:p>
            <a:pPr algn="ctr"/>
            <a:r>
              <a:rPr lang="fr-FR" altLang="fr-FR" sz="1600" dirty="0" smtClean="0">
                <a:latin typeface="Arial" panose="020B0604020202020204" pitchFamily="34" charset="0"/>
                <a:cs typeface="Arial" panose="020B0604020202020204" pitchFamily="34" charset="0"/>
              </a:rPr>
              <a:t>après-midi</a:t>
            </a:r>
            <a:endParaRPr 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1561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91440" y="163836"/>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Environnement et santé </a:t>
            </a:r>
          </a:p>
        </p:txBody>
      </p:sp>
      <p:sp>
        <p:nvSpPr>
          <p:cNvPr id="3" name="Espace réservé du pied de page 2"/>
          <p:cNvSpPr>
            <a:spLocks noGrp="1"/>
          </p:cNvSpPr>
          <p:nvPr>
            <p:ph type="ftr" sz="quarter" idx="11"/>
          </p:nvPr>
        </p:nvSpPr>
        <p:spPr>
          <a:xfrm>
            <a:off x="5461599" y="6311553"/>
            <a:ext cx="3086100" cy="365125"/>
          </a:xfrm>
        </p:spPr>
        <p:txBody>
          <a:bodyPr/>
          <a:lstStyle/>
          <a:p>
            <a:r>
              <a:rPr lang="fr-FR" dirty="0"/>
              <a:t>Année universitaire 2022-2023  Université Grenoble Alpes – Tous droits réservés</a:t>
            </a:r>
          </a:p>
        </p:txBody>
      </p:sp>
      <p:sp>
        <p:nvSpPr>
          <p:cNvPr id="2" name="Rectangle 1"/>
          <p:cNvSpPr/>
          <p:nvPr/>
        </p:nvSpPr>
        <p:spPr>
          <a:xfrm>
            <a:off x="216131" y="2607554"/>
            <a:ext cx="8661676" cy="3662541"/>
          </a:xfrm>
          <a:prstGeom prst="rect">
            <a:avLst/>
          </a:prstGeom>
          <a:ln w="19050">
            <a:solidFill>
              <a:srgbClr val="FF6600"/>
            </a:solidFill>
          </a:ln>
        </p:spPr>
        <p:txBody>
          <a:bodyPr wrap="square">
            <a:spAutoFit/>
          </a:bodyPr>
          <a:lstStyle/>
          <a:p>
            <a:pPr marL="180975">
              <a:spcBef>
                <a:spcPts val="600"/>
              </a:spcBef>
              <a:buNone/>
            </a:pPr>
            <a:r>
              <a:rPr lang="fr-FR" sz="1600" b="1" dirty="0" smtClean="0">
                <a:solidFill>
                  <a:srgbClr val="0070C0"/>
                </a:solidFill>
                <a:latin typeface="Arial" panose="020B0604020202020204" pitchFamily="34" charset="0"/>
                <a:cs typeface="Arial" panose="020B0604020202020204" pitchFamily="34" charset="0"/>
              </a:rPr>
              <a:t>Objectif pédagogique </a:t>
            </a:r>
            <a:r>
              <a:rPr lang="fr-FR" sz="1600" b="1" dirty="0">
                <a:solidFill>
                  <a:srgbClr val="0070C0"/>
                </a:solidFill>
                <a:latin typeface="Arial" panose="020B0604020202020204" pitchFamily="34" charset="0"/>
                <a:cs typeface="Arial" panose="020B0604020202020204" pitchFamily="34" charset="0"/>
              </a:rPr>
              <a:t>:</a:t>
            </a:r>
          </a:p>
          <a:p>
            <a:pPr marL="449263">
              <a:spcBef>
                <a:spcPts val="300"/>
              </a:spcBef>
              <a:buNone/>
            </a:pPr>
            <a:r>
              <a:rPr lang="fr-FR" altLang="fr-FR" sz="1400" dirty="0">
                <a:latin typeface="Arial" panose="020B0604020202020204" pitchFamily="34" charset="0"/>
                <a:cs typeface="Arial" panose="020B0604020202020204" pitchFamily="34" charset="0"/>
              </a:rPr>
              <a:t>Etablir le lien entre la formation de base des études médicales, pharmaceutiques ou biologiques et la recherche concernant les risques pour la santé liés à l’environnement</a:t>
            </a:r>
            <a:r>
              <a:rPr lang="fr-FR" altLang="fr-FR" sz="1400" dirty="0" smtClean="0">
                <a:latin typeface="Arial" panose="020B0604020202020204" pitchFamily="34" charset="0"/>
                <a:cs typeface="Arial" panose="020B0604020202020204" pitchFamily="34" charset="0"/>
              </a:rPr>
              <a:t>.</a:t>
            </a:r>
          </a:p>
          <a:p>
            <a:pPr marL="715963" indent="0">
              <a:spcBef>
                <a:spcPts val="300"/>
              </a:spcBef>
              <a:buNone/>
            </a:pPr>
            <a:endParaRPr lang="fr-FR" sz="900" dirty="0">
              <a:latin typeface="Arial" panose="020B0604020202020204" pitchFamily="34" charset="0"/>
              <a:cs typeface="Arial" panose="020B0604020202020204" pitchFamily="34" charset="0"/>
            </a:endParaRPr>
          </a:p>
          <a:p>
            <a:pPr marL="180975">
              <a:spcBef>
                <a:spcPts val="600"/>
              </a:spcBef>
              <a:buNone/>
            </a:pPr>
            <a:r>
              <a:rPr lang="fr-FR" altLang="fr-FR" sz="1600" b="1" dirty="0">
                <a:solidFill>
                  <a:srgbClr val="0070C0"/>
                </a:solidFill>
                <a:latin typeface="Arial" panose="020B0604020202020204" pitchFamily="34" charset="0"/>
                <a:cs typeface="Arial" panose="020B0604020202020204" pitchFamily="34" charset="0"/>
              </a:rPr>
              <a:t>Enseignement théorique :</a:t>
            </a:r>
          </a:p>
          <a:p>
            <a:pPr marL="449263">
              <a:spcBef>
                <a:spcPts val="300"/>
              </a:spcBef>
            </a:pPr>
            <a:r>
              <a:rPr lang="fr-FR" altLang="fr-FR" sz="1400" dirty="0">
                <a:latin typeface="Arial" panose="020B0604020202020204" pitchFamily="34" charset="0"/>
                <a:cs typeface="Arial" panose="020B0604020202020204" pitchFamily="34" charset="0"/>
              </a:rPr>
              <a:t>Risques sanitaires liés aux :</a:t>
            </a:r>
          </a:p>
          <a:p>
            <a:pPr marL="449263">
              <a:spcBef>
                <a:spcPct val="0"/>
              </a:spcBef>
            </a:pPr>
            <a:r>
              <a:rPr lang="fr-FR" altLang="fr-FR" sz="1400" dirty="0" smtClean="0">
                <a:latin typeface="Arial" panose="020B0604020202020204" pitchFamily="34" charset="0"/>
                <a:cs typeface="Arial" panose="020B0604020202020204" pitchFamily="34" charset="0"/>
              </a:rPr>
              <a:t>	- </a:t>
            </a:r>
            <a:r>
              <a:rPr lang="fr-FR" altLang="fr-FR" sz="1400" dirty="0">
                <a:latin typeface="Arial" panose="020B0604020202020204" pitchFamily="34" charset="0"/>
                <a:cs typeface="Arial" panose="020B0604020202020204" pitchFamily="34" charset="0"/>
              </a:rPr>
              <a:t>agents chimiques (métaux, solvants, dioxines, HAP etc.)</a:t>
            </a:r>
          </a:p>
          <a:p>
            <a:pPr marL="449263">
              <a:spcBef>
                <a:spcPct val="0"/>
              </a:spcBef>
            </a:pPr>
            <a:r>
              <a:rPr lang="fr-FR" altLang="fr-FR" sz="1400" dirty="0" smtClean="0">
                <a:latin typeface="Arial" panose="020B0604020202020204" pitchFamily="34" charset="0"/>
                <a:cs typeface="Arial" panose="020B0604020202020204" pitchFamily="34" charset="0"/>
              </a:rPr>
              <a:t>	- </a:t>
            </a:r>
            <a:r>
              <a:rPr lang="fr-FR" altLang="fr-FR" sz="1400" dirty="0">
                <a:latin typeface="Arial" panose="020B0604020202020204" pitchFamily="34" charset="0"/>
                <a:cs typeface="Arial" panose="020B0604020202020204" pitchFamily="34" charset="0"/>
              </a:rPr>
              <a:t>agents microbiologiques (champignons, virus, bactéries)</a:t>
            </a:r>
          </a:p>
          <a:p>
            <a:pPr marL="449263">
              <a:spcBef>
                <a:spcPct val="0"/>
              </a:spcBef>
            </a:pPr>
            <a:r>
              <a:rPr lang="fr-FR" altLang="fr-FR" sz="1400" dirty="0" smtClean="0">
                <a:latin typeface="Arial" panose="020B0604020202020204" pitchFamily="34" charset="0"/>
                <a:cs typeface="Arial" panose="020B0604020202020204" pitchFamily="34" charset="0"/>
              </a:rPr>
              <a:t>	- </a:t>
            </a:r>
            <a:r>
              <a:rPr lang="fr-FR" altLang="fr-FR" sz="1400" dirty="0">
                <a:latin typeface="Arial" panose="020B0604020202020204" pitchFamily="34" charset="0"/>
                <a:cs typeface="Arial" panose="020B0604020202020204" pitchFamily="34" charset="0"/>
              </a:rPr>
              <a:t>agents physiques (rayonnements ionisants et ultraviolets)</a:t>
            </a:r>
          </a:p>
          <a:p>
            <a:pPr marL="630238" indent="-180975">
              <a:spcBef>
                <a:spcPct val="0"/>
              </a:spcBef>
            </a:pPr>
            <a:r>
              <a:rPr lang="fr-FR" altLang="fr-FR" sz="1400" dirty="0">
                <a:latin typeface="Arial" panose="020B0604020202020204" pitchFamily="34" charset="0"/>
                <a:cs typeface="Arial" panose="020B0604020202020204" pitchFamily="34" charset="0"/>
              </a:rPr>
              <a:t>Pathologies liées aux expositions professionnelles et environnementales : cancers, légionelloses, asthme, allergies, etc.</a:t>
            </a:r>
          </a:p>
          <a:p>
            <a:pPr marL="449263">
              <a:spcBef>
                <a:spcPct val="0"/>
              </a:spcBef>
            </a:pPr>
            <a:r>
              <a:rPr lang="fr-FR" altLang="fr-FR" sz="1400" dirty="0">
                <a:latin typeface="Arial" panose="020B0604020202020204" pitchFamily="34" charset="0"/>
                <a:cs typeface="Arial" panose="020B0604020202020204" pitchFamily="34" charset="0"/>
              </a:rPr>
              <a:t>Evaluation des risques sanitaires, surveillance atmosphérique et biologique</a:t>
            </a:r>
          </a:p>
          <a:p>
            <a:pPr marL="449263">
              <a:spcBef>
                <a:spcPct val="0"/>
              </a:spcBef>
            </a:pPr>
            <a:r>
              <a:rPr lang="fr-FR" altLang="fr-FR" sz="1400" dirty="0">
                <a:latin typeface="Arial" panose="020B0604020202020204" pitchFamily="34" charset="0"/>
                <a:cs typeface="Arial" panose="020B0604020202020204" pitchFamily="34" charset="0"/>
              </a:rPr>
              <a:t>Réseau de surveillance de la </a:t>
            </a:r>
            <a:r>
              <a:rPr lang="fr-FR" altLang="fr-FR" sz="1400" dirty="0" smtClean="0">
                <a:latin typeface="Arial" panose="020B0604020202020204" pitchFamily="34" charset="0"/>
                <a:cs typeface="Arial" panose="020B0604020202020204" pitchFamily="34" charset="0"/>
              </a:rPr>
              <a:t>pollution</a:t>
            </a:r>
          </a:p>
          <a:p>
            <a:pPr marL="901700" indent="-173038">
              <a:spcBef>
                <a:spcPct val="0"/>
              </a:spcBef>
            </a:pPr>
            <a:endParaRPr lang="fr-FR" altLang="fr-FR" sz="800" dirty="0">
              <a:latin typeface="Arial" panose="020B0604020202020204" pitchFamily="34" charset="0"/>
              <a:cs typeface="Arial" panose="020B0604020202020204" pitchFamily="34" charset="0"/>
            </a:endParaRPr>
          </a:p>
          <a:p>
            <a:pPr marL="180975">
              <a:buNone/>
            </a:pPr>
            <a:r>
              <a:rPr lang="fr-FR" altLang="fr-FR" sz="1600" b="1" dirty="0">
                <a:solidFill>
                  <a:srgbClr val="0070C0"/>
                </a:solidFill>
                <a:latin typeface="Arial" panose="020B0604020202020204" pitchFamily="34" charset="0"/>
                <a:cs typeface="Arial" panose="020B0604020202020204" pitchFamily="34" charset="0"/>
              </a:rPr>
              <a:t>Enseignement pratique :</a:t>
            </a:r>
          </a:p>
          <a:p>
            <a:pPr marL="449263">
              <a:spcBef>
                <a:spcPts val="300"/>
              </a:spcBef>
            </a:pPr>
            <a:r>
              <a:rPr lang="fr-FR" altLang="fr-FR" sz="1400" dirty="0">
                <a:latin typeface="Arial" panose="020B0604020202020204" pitchFamily="34" charset="0"/>
                <a:cs typeface="Arial" panose="020B0604020202020204" pitchFamily="34" charset="0"/>
              </a:rPr>
              <a:t>Recherche documentaire en santé</a:t>
            </a:r>
          </a:p>
        </p:txBody>
      </p:sp>
      <p:sp>
        <p:nvSpPr>
          <p:cNvPr id="5" name="Rectangle 4"/>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3421" y="170140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ZoneTexte 13"/>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2298478"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7" name="ZoneTexte 16"/>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303793" y="170140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7133570" y="1500159"/>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3" name="ZoneTexte 22"/>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5" name="Rectangle 24"/>
          <p:cNvSpPr/>
          <p:nvPr/>
        </p:nvSpPr>
        <p:spPr>
          <a:xfrm>
            <a:off x="6668430" y="1499279"/>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0" y="2180436"/>
            <a:ext cx="8763000" cy="369332"/>
          </a:xfrm>
          <a:prstGeom prst="rect">
            <a:avLst/>
          </a:prstGeom>
        </p:spPr>
        <p:txBody>
          <a:bodyPr wrap="square">
            <a:spAutoFit/>
          </a:bodyPr>
          <a:lstStyle/>
          <a:p>
            <a:pPr marL="542925" lvl="0">
              <a:spcBef>
                <a:spcPts val="600"/>
              </a:spcBef>
              <a:tabLst>
                <a:tab pos="2425700"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solidFill>
                  <a:prstClr val="black"/>
                </a:solidFill>
                <a:latin typeface="Arial" panose="020B0604020202020204" pitchFamily="34" charset="0"/>
                <a:cs typeface="Arial" panose="020B0604020202020204" pitchFamily="34" charset="0"/>
              </a:rPr>
              <a:t>Christine </a:t>
            </a:r>
            <a:r>
              <a:rPr lang="fr-FR" altLang="fr-FR" dirty="0" err="1">
                <a:solidFill>
                  <a:prstClr val="black"/>
                </a:solidFill>
                <a:latin typeface="Arial" panose="020B0604020202020204" pitchFamily="34" charset="0"/>
                <a:cs typeface="Arial" panose="020B0604020202020204" pitchFamily="34" charset="0"/>
              </a:rPr>
              <a:t>Demeilliers</a:t>
            </a:r>
            <a:r>
              <a:rPr lang="fr-FR" altLang="fr-FR" dirty="0">
                <a:solidFill>
                  <a:prstClr val="black"/>
                </a:solidFill>
                <a:latin typeface="Arial" panose="020B0604020202020204" pitchFamily="34" charset="0"/>
                <a:cs typeface="Arial" panose="020B0604020202020204" pitchFamily="34" charset="0"/>
              </a:rPr>
              <a:t> </a:t>
            </a:r>
            <a:r>
              <a:rPr lang="fr-FR" altLang="fr-FR" sz="1600" dirty="0">
                <a:solidFill>
                  <a:prstClr val="black"/>
                </a:solidFill>
                <a:latin typeface="Arial" panose="020B0604020202020204" pitchFamily="34" charset="0"/>
                <a:cs typeface="Arial" panose="020B0604020202020204" pitchFamily="34" charset="0"/>
              </a:rPr>
              <a:t>(</a:t>
            </a:r>
            <a:r>
              <a:rPr lang="fr-FR" altLang="fr-FR" sz="1600" dirty="0" smtClean="0">
                <a:solidFill>
                  <a:prstClr val="black"/>
                </a:solidFill>
                <a:latin typeface="Arial" panose="020B0604020202020204" pitchFamily="34" charset="0"/>
                <a:cs typeface="Arial" panose="020B0604020202020204" pitchFamily="34" charset="0"/>
                <a:hlinkClick r:id="rId2"/>
              </a:rPr>
              <a:t>christine.demeilliers@univ-grenoble-alpes.fr</a:t>
            </a:r>
            <a:r>
              <a:rPr lang="fr-FR" altLang="fr-FR" sz="1600" dirty="0" smtClean="0">
                <a:solidFill>
                  <a:prstClr val="black"/>
                </a:solidFill>
                <a:latin typeface="Arial" panose="020B0604020202020204" pitchFamily="34" charset="0"/>
                <a:cs typeface="Arial" panose="020B0604020202020204" pitchFamily="34" charset="0"/>
              </a:rPr>
              <a:t>)</a:t>
            </a:r>
            <a:endParaRPr lang="fr-FR" altLang="fr-FR" sz="1600" b="1" dirty="0">
              <a:solidFill>
                <a:srgbClr val="FF0000"/>
              </a:solidFill>
              <a:latin typeface="Arial" panose="020B0604020202020204" pitchFamily="34" charset="0"/>
              <a:cs typeface="Arial" panose="020B0604020202020204" pitchFamily="34" charset="0"/>
            </a:endParaRPr>
          </a:p>
        </p:txBody>
      </p:sp>
      <p:sp>
        <p:nvSpPr>
          <p:cNvPr id="27" name="Rectangle 26"/>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8" name="Rectangle 27"/>
          <p:cNvSpPr/>
          <p:nvPr/>
        </p:nvSpPr>
        <p:spPr>
          <a:xfrm>
            <a:off x="7676853" y="1165414"/>
            <a:ext cx="1200954" cy="646331"/>
          </a:xfrm>
          <a:prstGeom prst="rect">
            <a:avLst/>
          </a:prstGeom>
        </p:spPr>
        <p:txBody>
          <a:bodyPr wrap="square">
            <a:spAutoFit/>
          </a:bodyPr>
          <a:lstStyle/>
          <a:p>
            <a:pPr algn="ctr"/>
            <a:r>
              <a:rPr lang="fr-FR" altLang="fr-FR" dirty="0"/>
              <a:t>Vendredi après-midi</a:t>
            </a:r>
            <a:endParaRPr lang="fr-FR" dirty="0"/>
          </a:p>
        </p:txBody>
      </p:sp>
    </p:spTree>
    <p:extLst>
      <p:ext uri="{BB962C8B-B14F-4D97-AF65-F5344CB8AC3E}">
        <p14:creationId xmlns:p14="http://schemas.microsoft.com/office/powerpoint/2010/main" val="4264914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7"/>
          <p:cNvSpPr txBox="1">
            <a:spLocks noChangeArrowheads="1"/>
          </p:cNvSpPr>
          <p:nvPr/>
        </p:nvSpPr>
        <p:spPr bwMode="auto">
          <a:xfrm>
            <a:off x="1" y="180000"/>
            <a:ext cx="91439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Approche juridique et éthique des produits de </a:t>
            </a:r>
            <a:r>
              <a:rPr lang="fr-FR" altLang="fr-FR" sz="2800" b="1" dirty="0" smtClean="0">
                <a:solidFill>
                  <a:srgbClr val="0070C0"/>
                </a:solidFill>
              </a:rPr>
              <a:t>santé</a:t>
            </a:r>
            <a:endParaRPr lang="fr-FR" altLang="fr-FR" sz="1800" dirty="0"/>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24010" y="2792504"/>
            <a:ext cx="8553797" cy="2954655"/>
          </a:xfrm>
          <a:prstGeom prst="rect">
            <a:avLst/>
          </a:prstGeom>
          <a:ln w="20066">
            <a:solidFill>
              <a:srgbClr val="FF6600"/>
            </a:solidFill>
          </a:ln>
        </p:spPr>
        <p:txBody>
          <a:bodyPr wrap="square" lIns="0">
            <a:spAutoFit/>
          </a:bodyPr>
          <a:lstStyle/>
          <a:p>
            <a:pPr marL="449263">
              <a:spcBef>
                <a:spcPts val="600"/>
              </a:spcBef>
            </a:pPr>
            <a:r>
              <a:rPr lang="fr-FR" altLang="fr-FR" sz="1600" b="1" dirty="0" smtClean="0">
                <a:solidFill>
                  <a:srgbClr val="0070C0"/>
                </a:solidFill>
                <a:latin typeface="Arial" panose="020B0604020202020204" pitchFamily="34" charset="0"/>
                <a:cs typeface="Arial" panose="020B0604020202020204" pitchFamily="34" charset="0"/>
              </a:rPr>
              <a:t>Objectifs </a:t>
            </a:r>
            <a:r>
              <a:rPr lang="fr-FR" altLang="fr-FR" sz="1600" b="1" dirty="0">
                <a:solidFill>
                  <a:srgbClr val="0070C0"/>
                </a:solidFill>
                <a:latin typeface="Arial" panose="020B0604020202020204" pitchFamily="34" charset="0"/>
                <a:cs typeface="Arial" panose="020B0604020202020204" pitchFamily="34" charset="0"/>
              </a:rPr>
              <a:t>pédagogiques :</a:t>
            </a:r>
          </a:p>
          <a:p>
            <a:pPr marL="449263">
              <a:spcBef>
                <a:spcPts val="600"/>
              </a:spcBef>
            </a:pPr>
            <a:r>
              <a:rPr lang="fr-FR" altLang="fr-FR" sz="1400" b="1" dirty="0">
                <a:latin typeface="Arial" panose="020B0604020202020204" pitchFamily="34" charset="0"/>
                <a:cs typeface="Arial" panose="020B0604020202020204" pitchFamily="34" charset="0"/>
              </a:rPr>
              <a:t>Les produits de santé abordés dans cette UE sont majoritairement les dispositifs médicaux.</a:t>
            </a:r>
          </a:p>
          <a:p>
            <a:pPr marL="801688" indent="-171450">
              <a:spcBef>
                <a:spcPts val="6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Connaître la </a:t>
            </a:r>
            <a:r>
              <a:rPr lang="fr-FR" altLang="fr-FR" sz="1400" b="1" dirty="0">
                <a:latin typeface="Arial" panose="020B0604020202020204" pitchFamily="34" charset="0"/>
                <a:cs typeface="Arial" panose="020B0604020202020204" pitchFamily="34" charset="0"/>
              </a:rPr>
              <a:t>règlementation encadrant les produits de santé, depuis leur conception jusqu’à leur utilisation clinique</a:t>
            </a:r>
            <a:endParaRPr lang="fr-FR" altLang="fr-FR" sz="1400" dirty="0">
              <a:latin typeface="Arial" panose="020B0604020202020204" pitchFamily="34" charset="0"/>
              <a:cs typeface="Arial" panose="020B0604020202020204" pitchFamily="34" charset="0"/>
            </a:endParaRPr>
          </a:p>
          <a:p>
            <a:pPr marL="982663" lvl="1">
              <a:spcBef>
                <a:spcPts val="600"/>
              </a:spcBef>
            </a:pPr>
            <a:r>
              <a:rPr lang="fr-FR" altLang="fr-FR" sz="1400" dirty="0">
                <a:latin typeface="Arial" panose="020B0604020202020204" pitchFamily="34" charset="0"/>
                <a:cs typeface="Arial" panose="020B0604020202020204" pitchFamily="34" charset="0"/>
              </a:rPr>
              <a:t>Exemples de thèmes abordés en 2021 :</a:t>
            </a:r>
          </a:p>
          <a:p>
            <a:pPr marL="982663" lvl="1">
              <a:spcBef>
                <a:spcPts val="300"/>
              </a:spcBef>
            </a:pPr>
            <a:r>
              <a:rPr lang="fr-FR" altLang="fr-FR" sz="1400" dirty="0">
                <a:latin typeface="Arial" panose="020B0604020202020204" pitchFamily="34" charset="0"/>
                <a:cs typeface="Arial" panose="020B0604020202020204" pitchFamily="34" charset="0"/>
              </a:rPr>
              <a:t>Réglementation européenne, principaux acteurs (opérateurs économiques, organismes notifiés, …), sécurité sanitaire (matériovigilance, surveillance du marché, …)</a:t>
            </a:r>
          </a:p>
          <a:p>
            <a:pPr marL="801688" indent="-171450">
              <a:spcBef>
                <a:spcPts val="6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Appréhender quelques </a:t>
            </a:r>
            <a:r>
              <a:rPr lang="fr-FR" altLang="fr-FR" sz="1400" b="1" dirty="0">
                <a:latin typeface="Arial" panose="020B0604020202020204" pitchFamily="34" charset="0"/>
                <a:cs typeface="Arial" panose="020B0604020202020204" pitchFamily="34" charset="0"/>
              </a:rPr>
              <a:t>sujets relatifs à l’éthique des produits de santé</a:t>
            </a:r>
            <a:r>
              <a:rPr lang="fr-FR" altLang="fr-FR" sz="1400" dirty="0">
                <a:latin typeface="Arial" panose="020B0604020202020204" pitchFamily="34" charset="0"/>
                <a:cs typeface="Arial" panose="020B0604020202020204" pitchFamily="34" charset="0"/>
              </a:rPr>
              <a:t>.</a:t>
            </a:r>
          </a:p>
          <a:p>
            <a:pPr marL="982663" lvl="1">
              <a:spcBef>
                <a:spcPts val="600"/>
              </a:spcBef>
            </a:pPr>
            <a:r>
              <a:rPr lang="fr-FR" altLang="fr-FR" sz="1400" dirty="0">
                <a:latin typeface="Arial" panose="020B0604020202020204" pitchFamily="34" charset="0"/>
                <a:cs typeface="Arial" panose="020B0604020202020204" pitchFamily="34" charset="0"/>
              </a:rPr>
              <a:t>Exemples de thèmes abordés en 2021 :</a:t>
            </a:r>
          </a:p>
          <a:p>
            <a:pPr marL="982663" lvl="1">
              <a:spcBef>
                <a:spcPts val="300"/>
              </a:spcBef>
            </a:pPr>
            <a:r>
              <a:rPr lang="fr-FR" altLang="fr-FR" sz="1400" dirty="0">
                <a:latin typeface="Arial" panose="020B0604020202020204" pitchFamily="34" charset="0"/>
                <a:cs typeface="Arial" panose="020B0604020202020204" pitchFamily="34" charset="0"/>
              </a:rPr>
              <a:t>Le principe de responsabilité, dichotomie naturel / artificiel ; à partir de quand l’innovation est-elle un progrès ? Le corps humain est-il un produit de santé ? </a:t>
            </a:r>
            <a:r>
              <a:rPr lang="fr-FR" altLang="fr-FR" sz="1400" dirty="0" err="1">
                <a:latin typeface="Arial" panose="020B0604020202020204" pitchFamily="34" charset="0"/>
                <a:cs typeface="Arial" panose="020B0604020202020204" pitchFamily="34" charset="0"/>
              </a:rPr>
              <a:t>Transhumanisme</a:t>
            </a:r>
            <a:r>
              <a:rPr lang="fr-FR" altLang="fr-FR" sz="1400" dirty="0">
                <a:latin typeface="Arial" panose="020B0604020202020204" pitchFamily="34" charset="0"/>
                <a:cs typeface="Arial" panose="020B0604020202020204" pitchFamily="34" charset="0"/>
              </a:rPr>
              <a:t>. </a:t>
            </a:r>
          </a:p>
        </p:txBody>
      </p:sp>
      <p:sp>
        <p:nvSpPr>
          <p:cNvPr id="6" name="Rectangle 5"/>
          <p:cNvSpPr/>
          <p:nvPr/>
        </p:nvSpPr>
        <p:spPr>
          <a:xfrm>
            <a:off x="3097697"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096419"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5" name="ZoneTexte 14"/>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6" name="Rectangle 15"/>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7" name="ZoneTexte 16"/>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8" name="ZoneTexte 17"/>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9" name="Rectangle 18"/>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1" name="Rectangle 20"/>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2" name="Rectangle 21"/>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3" name="ZoneTexte 22"/>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5" name="ZoneTexte 24"/>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6" name="Rectangle 25"/>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0" y="2180436"/>
            <a:ext cx="8763000" cy="369332"/>
          </a:xfrm>
          <a:prstGeom prst="rect">
            <a:avLst/>
          </a:prstGeom>
        </p:spPr>
        <p:txBody>
          <a:bodyPr wrap="square">
            <a:spAutoFit/>
          </a:bodyPr>
          <a:lstStyle/>
          <a:p>
            <a:pPr marL="542925">
              <a:spcBef>
                <a:spcPts val="600"/>
              </a:spcBef>
              <a:tabLst>
                <a:tab pos="2425700"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Cordélia</a:t>
            </a:r>
            <a:r>
              <a:rPr lang="fr-FR" dirty="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Salomez-Ihl</a:t>
            </a:r>
            <a:r>
              <a:rPr lang="fr-FR" dirty="0" smtClean="0">
                <a:latin typeface="Arial" panose="020B0604020202020204" pitchFamily="34" charset="0"/>
                <a:cs typeface="Arial" panose="020B0604020202020204" pitchFamily="34" charset="0"/>
              </a:rPr>
              <a:t> (</a:t>
            </a:r>
            <a:r>
              <a:rPr lang="fr-FR" altLang="fr-FR" sz="1600" dirty="0" smtClean="0">
                <a:solidFill>
                  <a:prstClr val="black"/>
                </a:solidFill>
                <a:latin typeface="Arial" panose="020B0604020202020204" pitchFamily="34" charset="0"/>
                <a:cs typeface="Arial" panose="020B0604020202020204" pitchFamily="34" charset="0"/>
                <a:hlinkClick r:id="rId2"/>
              </a:rPr>
              <a:t>CIhl@chu-grenoble.fr</a:t>
            </a:r>
            <a:r>
              <a:rPr lang="fr-FR" altLang="fr-FR" sz="1600" dirty="0" smtClean="0">
                <a:solidFill>
                  <a:prstClr val="black"/>
                </a:solidFill>
                <a:latin typeface="Arial" panose="020B0604020202020204" pitchFamily="34" charset="0"/>
                <a:cs typeface="Arial" panose="020B0604020202020204" pitchFamily="34" charset="0"/>
              </a:rPr>
              <a:t>)</a:t>
            </a:r>
            <a:endParaRPr lang="fr-FR" altLang="fr-FR" sz="1600" b="1" dirty="0">
              <a:solidFill>
                <a:srgbClr val="FF0000"/>
              </a:solidFill>
              <a:latin typeface="Arial" panose="020B0604020202020204" pitchFamily="34" charset="0"/>
              <a:cs typeface="Arial" panose="020B0604020202020204" pitchFamily="34" charset="0"/>
            </a:endParaRPr>
          </a:p>
        </p:txBody>
      </p:sp>
      <p:sp>
        <p:nvSpPr>
          <p:cNvPr id="28" name="Rectangle 27"/>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9" name="Rectangle 28"/>
          <p:cNvSpPr/>
          <p:nvPr/>
        </p:nvSpPr>
        <p:spPr>
          <a:xfrm>
            <a:off x="7676853" y="1165414"/>
            <a:ext cx="1200954" cy="646331"/>
          </a:xfrm>
          <a:prstGeom prst="rect">
            <a:avLst/>
          </a:prstGeom>
        </p:spPr>
        <p:txBody>
          <a:bodyPr wrap="square">
            <a:spAutoFit/>
          </a:bodyPr>
          <a:lstStyle/>
          <a:p>
            <a:pPr algn="ctr"/>
            <a:r>
              <a:rPr lang="fr-FR" altLang="fr-FR" dirty="0"/>
              <a:t>Vendredi après-midi</a:t>
            </a:r>
            <a:endParaRPr lang="fr-FR" dirty="0"/>
          </a:p>
        </p:txBody>
      </p:sp>
    </p:spTree>
    <p:extLst>
      <p:ext uri="{BB962C8B-B14F-4D97-AF65-F5344CB8AC3E}">
        <p14:creationId xmlns:p14="http://schemas.microsoft.com/office/powerpoint/2010/main" val="138053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7"/>
          <p:cNvSpPr txBox="1">
            <a:spLocks noChangeArrowheads="1"/>
          </p:cNvSpPr>
          <p:nvPr/>
        </p:nvSpPr>
        <p:spPr bwMode="auto">
          <a:xfrm>
            <a:off x="1"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ts val="600"/>
              </a:spcBef>
              <a:buNone/>
            </a:pPr>
            <a:r>
              <a:rPr lang="fr-FR" altLang="fr-FR" sz="2800" b="1" dirty="0">
                <a:solidFill>
                  <a:srgbClr val="0070C0"/>
                </a:solidFill>
              </a:rPr>
              <a:t>Méthodologie en recherche </a:t>
            </a:r>
            <a:r>
              <a:rPr lang="fr-FR" altLang="fr-FR" sz="2800" b="1" dirty="0" smtClean="0">
                <a:solidFill>
                  <a:srgbClr val="0070C0"/>
                </a:solidFill>
              </a:rPr>
              <a:t>épidémiologique</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277270" y="2689001"/>
            <a:ext cx="8607937" cy="3254737"/>
          </a:xfrm>
          <a:prstGeom prst="rect">
            <a:avLst/>
          </a:prstGeom>
          <a:ln w="19050">
            <a:solidFill>
              <a:srgbClr val="FF6600"/>
            </a:solidFill>
          </a:ln>
        </p:spPr>
        <p:txBody>
          <a:bodyPr wrap="square">
            <a:spAutoFit/>
          </a:bodyPr>
          <a:lstStyle/>
          <a:p>
            <a:pPr marL="266700">
              <a:spcBef>
                <a:spcPts val="600"/>
              </a:spcBef>
            </a:pPr>
            <a:r>
              <a:rPr lang="fr-FR" sz="1600" b="1" dirty="0" smtClean="0">
                <a:solidFill>
                  <a:srgbClr val="0070C0"/>
                </a:solidFill>
                <a:latin typeface="Arial" panose="020B0604020202020204" pitchFamily="34" charset="0"/>
                <a:cs typeface="Arial" panose="020B0604020202020204" pitchFamily="34" charset="0"/>
              </a:rPr>
              <a:t>Objectif </a:t>
            </a:r>
            <a:r>
              <a:rPr lang="fr-FR" sz="1600" b="1" dirty="0">
                <a:solidFill>
                  <a:srgbClr val="0070C0"/>
                </a:solidFill>
                <a:latin typeface="Arial" panose="020B0604020202020204" pitchFamily="34" charset="0"/>
                <a:cs typeface="Arial" panose="020B0604020202020204" pitchFamily="34" charset="0"/>
              </a:rPr>
              <a:t>pédagogique :</a:t>
            </a:r>
          </a:p>
          <a:p>
            <a:pPr marL="534988">
              <a:spcBef>
                <a:spcPts val="300"/>
              </a:spcBef>
              <a:buNone/>
            </a:pPr>
            <a:r>
              <a:rPr lang="fr-FR" altLang="fr-FR" sz="1400" dirty="0">
                <a:latin typeface="Arial" panose="020B0604020202020204" pitchFamily="34" charset="0"/>
                <a:cs typeface="Arial" panose="020B0604020202020204" pitchFamily="34" charset="0"/>
              </a:rPr>
              <a:t>Acquérir les connaissances de base en méthodologie et statistiques pour conduire des études en épidémiologique.</a:t>
            </a:r>
            <a:endParaRPr lang="fr-FR" sz="1400" dirty="0">
              <a:latin typeface="Arial" panose="020B0604020202020204" pitchFamily="34" charset="0"/>
              <a:cs typeface="Arial" panose="020B0604020202020204" pitchFamily="34" charset="0"/>
            </a:endParaRPr>
          </a:p>
          <a:p>
            <a:pPr marL="266700">
              <a:spcBef>
                <a:spcPts val="600"/>
              </a:spcBef>
              <a:buNone/>
            </a:pPr>
            <a:r>
              <a:rPr lang="fr-FR" altLang="fr-FR" sz="1600" b="1" dirty="0">
                <a:solidFill>
                  <a:srgbClr val="0070C0"/>
                </a:solidFill>
                <a:latin typeface="Arial" panose="020B0604020202020204" pitchFamily="34" charset="0"/>
                <a:cs typeface="Arial" panose="020B0604020202020204" pitchFamily="34" charset="0"/>
              </a:rPr>
              <a:t>Enseignement :</a:t>
            </a:r>
          </a:p>
          <a:p>
            <a:pPr marL="820738" indent="-285750" defTabSz="1258888">
              <a:spcBef>
                <a:spcPts val="30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Mesures d’incidence, de risque, d’association, standardisation</a:t>
            </a:r>
          </a:p>
          <a:p>
            <a:pPr marL="820738" indent="-285750" defTabSz="1258888">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Etudes transversales, de cohortes, cas-témoins</a:t>
            </a:r>
          </a:p>
          <a:p>
            <a:pPr marL="820738" indent="-285750" defTabSz="1258888">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Fluctuations d’échantillonnage, biais de sélection, de classement, facteur de confusion, causalité</a:t>
            </a:r>
          </a:p>
          <a:p>
            <a:pPr marL="820738" indent="-285750" defTabSz="1258888">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Principes généraux d’une analyse multivariée, régression logistique, puissance en épidémiologie</a:t>
            </a:r>
          </a:p>
          <a:p>
            <a:pPr marL="820738" indent="-285750" defTabSz="1258888">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Méta-analyse, modèle de prédiction clinique, score de propension</a:t>
            </a:r>
          </a:p>
          <a:p>
            <a:pPr marL="820738" indent="-285750" defTabSz="1258888">
              <a:spcBef>
                <a:spcPct val="0"/>
              </a:spcBef>
              <a:buFont typeface="Arial" panose="020B0604020202020204" pitchFamily="34" charset="0"/>
              <a:buChar char="•"/>
            </a:pPr>
            <a:r>
              <a:rPr lang="fr-FR" altLang="fr-FR" sz="1400" dirty="0">
                <a:latin typeface="Arial" panose="020B0604020202020204" pitchFamily="34" charset="0"/>
                <a:cs typeface="Arial" panose="020B0604020202020204" pitchFamily="34" charset="0"/>
              </a:rPr>
              <a:t>Etude à partir des registres des cancers </a:t>
            </a:r>
          </a:p>
          <a:p>
            <a:pPr marL="266700">
              <a:spcBef>
                <a:spcPts val="600"/>
              </a:spcBef>
              <a:buNone/>
            </a:pPr>
            <a:r>
              <a:rPr lang="fr-FR" altLang="fr-FR" sz="1600" b="1" dirty="0">
                <a:solidFill>
                  <a:srgbClr val="0070C0"/>
                </a:solidFill>
                <a:latin typeface="Arial" panose="020B0604020202020204" pitchFamily="34" charset="0"/>
                <a:cs typeface="Arial" panose="020B0604020202020204" pitchFamily="34" charset="0"/>
              </a:rPr>
              <a:t>Type de pédagogie :</a:t>
            </a:r>
          </a:p>
          <a:p>
            <a:pPr marL="534988">
              <a:spcBef>
                <a:spcPts val="300"/>
              </a:spcBef>
            </a:pPr>
            <a:r>
              <a:rPr lang="fr-FR" altLang="fr-FR" sz="1400" dirty="0">
                <a:latin typeface="Arial" panose="020B0604020202020204" pitchFamily="34" charset="0"/>
                <a:cs typeface="Arial" panose="020B0604020202020204" pitchFamily="34" charset="0"/>
              </a:rPr>
              <a:t>Pédagogie inversée : cours numérisés et séance présentielle interactive (réponse aux questions et exercices)</a:t>
            </a:r>
          </a:p>
        </p:txBody>
      </p:sp>
      <p:sp>
        <p:nvSpPr>
          <p:cNvPr id="5" name="Rectangle 4"/>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470412" y="1046085"/>
            <a:ext cx="791449"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306792" y="1046085"/>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ZoneTexte 13"/>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7" name="ZoneTexte 16"/>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7133570" y="1500159"/>
            <a:ext cx="465513"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3" name="ZoneTexte 22"/>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5" name="Rectangle 24"/>
          <p:cNvSpPr/>
          <p:nvPr/>
        </p:nvSpPr>
        <p:spPr>
          <a:xfrm>
            <a:off x="6668430" y="1499279"/>
            <a:ext cx="465140"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0" y="2180436"/>
            <a:ext cx="8763000" cy="369332"/>
          </a:xfrm>
          <a:prstGeom prst="rect">
            <a:avLst/>
          </a:prstGeom>
        </p:spPr>
        <p:txBody>
          <a:bodyPr wrap="square">
            <a:spAutoFit/>
          </a:bodyPr>
          <a:lstStyle/>
          <a:p>
            <a:pPr marL="715963"/>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Arnaud </a:t>
            </a:r>
            <a:r>
              <a:rPr lang="fr-FR" altLang="fr-FR" dirty="0" err="1">
                <a:latin typeface="Arial" panose="020B0604020202020204" pitchFamily="34" charset="0"/>
                <a:cs typeface="Arial" panose="020B0604020202020204" pitchFamily="34" charset="0"/>
              </a:rPr>
              <a:t>Seigneurin</a:t>
            </a:r>
            <a:r>
              <a:rPr lang="fr-FR" altLang="fr-FR" dirty="0">
                <a:latin typeface="Arial" panose="020B0604020202020204" pitchFamily="34" charset="0"/>
                <a:cs typeface="Arial" panose="020B0604020202020204" pitchFamily="34" charset="0"/>
              </a:rPr>
              <a: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ASeigneurin@chu-grenoble.fr</a:t>
            </a:r>
            <a:r>
              <a:rPr lang="fr-FR" altLang="fr-FR" sz="1600" dirty="0" smtClean="0">
                <a:latin typeface="Arial" panose="020B0604020202020204" pitchFamily="34" charset="0"/>
                <a:cs typeface="Arial" panose="020B0604020202020204" pitchFamily="34" charset="0"/>
              </a:rPr>
              <a:t>)</a:t>
            </a:r>
            <a:endParaRPr lang="fr-FR" altLang="fr-FR" sz="1600" dirty="0">
              <a:latin typeface="Arial" panose="020B0604020202020204" pitchFamily="34" charset="0"/>
              <a:cs typeface="Arial" panose="020B0604020202020204" pitchFamily="34" charset="0"/>
            </a:endParaRPr>
          </a:p>
        </p:txBody>
      </p:sp>
      <p:sp>
        <p:nvSpPr>
          <p:cNvPr id="27" name="Rectangle 26"/>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8" name="Rectangle 27"/>
          <p:cNvSpPr/>
          <p:nvPr/>
        </p:nvSpPr>
        <p:spPr>
          <a:xfrm>
            <a:off x="7676853" y="1165414"/>
            <a:ext cx="1200954" cy="646331"/>
          </a:xfrm>
          <a:prstGeom prst="rect">
            <a:avLst/>
          </a:prstGeom>
        </p:spPr>
        <p:txBody>
          <a:bodyPr wrap="square">
            <a:spAutoFit/>
          </a:bodyPr>
          <a:lstStyle/>
          <a:p>
            <a:pPr algn="ctr"/>
            <a:r>
              <a:rPr lang="fr-FR" altLang="fr-FR" dirty="0" smtClean="0"/>
              <a:t>Jeudi </a:t>
            </a:r>
            <a:r>
              <a:rPr lang="fr-FR" altLang="fr-FR" dirty="0"/>
              <a:t>après-midi</a:t>
            </a:r>
            <a:endParaRPr lang="fr-FR" dirty="0"/>
          </a:p>
        </p:txBody>
      </p:sp>
    </p:spTree>
    <p:extLst>
      <p:ext uri="{BB962C8B-B14F-4D97-AF65-F5344CB8AC3E}">
        <p14:creationId xmlns:p14="http://schemas.microsoft.com/office/powerpoint/2010/main" val="455122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ZoneTexte 7"/>
          <p:cNvSpPr txBox="1">
            <a:spLocks noChangeArrowheads="1"/>
          </p:cNvSpPr>
          <p:nvPr/>
        </p:nvSpPr>
        <p:spPr bwMode="auto">
          <a:xfrm>
            <a:off x="0" y="181322"/>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indent="0" algn="ctr" eaLnBrk="1" hangingPunct="1">
              <a:spcBef>
                <a:spcPct val="0"/>
              </a:spcBef>
              <a:buNone/>
            </a:pPr>
            <a:r>
              <a:rPr lang="fr-FR" altLang="fr-FR" sz="2800" b="1" dirty="0">
                <a:solidFill>
                  <a:srgbClr val="0070C0"/>
                </a:solidFill>
              </a:rPr>
              <a:t>Méthodologie en recherche </a:t>
            </a:r>
            <a:r>
              <a:rPr lang="fr-FR" altLang="fr-FR" sz="2800" b="1" dirty="0" smtClean="0">
                <a:solidFill>
                  <a:srgbClr val="0070C0"/>
                </a:solidFill>
              </a:rPr>
              <a:t>clinique</a:t>
            </a:r>
            <a:endParaRPr lang="fr-FR" altLang="fr-FR" sz="2800" b="1" dirty="0">
              <a:solidFill>
                <a:srgbClr val="0070C0"/>
              </a:solidFill>
            </a:endParaRPr>
          </a:p>
        </p:txBody>
      </p:sp>
      <p:sp>
        <p:nvSpPr>
          <p:cNvPr id="3" name="Espace réservé du pied de page 2"/>
          <p:cNvSpPr>
            <a:spLocks noGrp="1"/>
          </p:cNvSpPr>
          <p:nvPr>
            <p:ph type="ftr" sz="quarter" idx="11"/>
          </p:nvPr>
        </p:nvSpPr>
        <p:spPr/>
        <p:txBody>
          <a:bodyPr/>
          <a:lstStyle/>
          <a:p>
            <a:r>
              <a:rPr lang="fr-FR"/>
              <a:t>Année universitaire 2022-2023  Université Grenoble Alpes – Tous droits réservés</a:t>
            </a:r>
          </a:p>
        </p:txBody>
      </p:sp>
      <p:sp>
        <p:nvSpPr>
          <p:cNvPr id="2" name="Rectangle 1"/>
          <p:cNvSpPr/>
          <p:nvPr/>
        </p:nvSpPr>
        <p:spPr>
          <a:xfrm>
            <a:off x="312170" y="2684261"/>
            <a:ext cx="8556094" cy="3693319"/>
          </a:xfrm>
          <a:prstGeom prst="rect">
            <a:avLst/>
          </a:prstGeom>
          <a:ln w="19050">
            <a:solidFill>
              <a:srgbClr val="FF6600"/>
            </a:solidFill>
          </a:ln>
        </p:spPr>
        <p:txBody>
          <a:bodyPr wrap="square" lIns="72000">
            <a:spAutoFit/>
          </a:bodyPr>
          <a:lstStyle/>
          <a:p>
            <a:pPr marL="450850">
              <a:spcBef>
                <a:spcPts val="600"/>
              </a:spcBef>
              <a:tabLst>
                <a:tab pos="4929188" algn="l"/>
              </a:tabLst>
            </a:pPr>
            <a:r>
              <a:rPr lang="fr-FR" sz="1600" b="1" dirty="0" smtClean="0">
                <a:solidFill>
                  <a:srgbClr val="0070C0"/>
                </a:solidFill>
                <a:latin typeface="Arial" panose="020B0604020202020204" pitchFamily="34" charset="0"/>
                <a:cs typeface="Arial" panose="020B0604020202020204" pitchFamily="34" charset="0"/>
              </a:rPr>
              <a:t>Objectifs </a:t>
            </a:r>
            <a:r>
              <a:rPr lang="fr-FR" sz="1600" b="1" dirty="0">
                <a:solidFill>
                  <a:srgbClr val="0070C0"/>
                </a:solidFill>
                <a:latin typeface="Arial" panose="020B0604020202020204" pitchFamily="34" charset="0"/>
                <a:cs typeface="Arial" panose="020B0604020202020204" pitchFamily="34" charset="0"/>
              </a:rPr>
              <a:t>pédagogiques :</a:t>
            </a:r>
          </a:p>
          <a:p>
            <a:pPr marL="808038" indent="-265113" defTabSz="901700"/>
            <a:r>
              <a:rPr lang="fr-FR" sz="1400" dirty="0" smtClean="0">
                <a:latin typeface="Arial" panose="020B0604020202020204" pitchFamily="34" charset="0"/>
                <a:cs typeface="Arial" panose="020B0604020202020204" pitchFamily="34" charset="0"/>
              </a:rPr>
              <a:t>	Connaître </a:t>
            </a:r>
            <a:r>
              <a:rPr lang="fr-FR" sz="1400" dirty="0">
                <a:latin typeface="Arial" panose="020B0604020202020204" pitchFamily="34" charset="0"/>
                <a:cs typeface="Arial" panose="020B0604020202020204" pitchFamily="34" charset="0"/>
              </a:rPr>
              <a:t>:</a:t>
            </a:r>
          </a:p>
          <a:p>
            <a:pPr marL="1358900" lvl="2"/>
            <a:r>
              <a:rPr lang="fr-FR" sz="1400" dirty="0">
                <a:latin typeface="Arial" panose="020B0604020202020204" pitchFamily="34" charset="0"/>
                <a:cs typeface="Arial" panose="020B0604020202020204" pitchFamily="34" charset="0"/>
              </a:rPr>
              <a:t> Bases raisonnement scientifique et application à la recherche en santé</a:t>
            </a:r>
          </a:p>
          <a:p>
            <a:pPr marL="1358900" lvl="2"/>
            <a:r>
              <a:rPr lang="fr-FR" sz="1400" dirty="0">
                <a:latin typeface="Arial" panose="020B0604020202020204" pitchFamily="34" charset="0"/>
                <a:cs typeface="Arial" panose="020B0604020202020204" pitchFamily="34" charset="0"/>
              </a:rPr>
              <a:t> Principes éthiques et réglementaires encadrant la recherche clinique</a:t>
            </a:r>
          </a:p>
          <a:p>
            <a:pPr marL="1358900" lvl="2"/>
            <a:r>
              <a:rPr lang="fr-FR" sz="1400" dirty="0">
                <a:latin typeface="Arial" panose="020B0604020202020204" pitchFamily="34" charset="0"/>
                <a:cs typeface="Arial" panose="020B0604020202020204" pitchFamily="34" charset="0"/>
              </a:rPr>
              <a:t> Principes méthodologiques permettant de construire un essai thérapeutique </a:t>
            </a:r>
          </a:p>
          <a:p>
            <a:pPr marL="808038" indent="-265113" defTabSz="901700"/>
            <a:r>
              <a:rPr lang="fr-FR" sz="1400" dirty="0" smtClean="0">
                <a:latin typeface="Arial" panose="020B0604020202020204" pitchFamily="34" charset="0"/>
                <a:cs typeface="Arial" panose="020B0604020202020204" pitchFamily="34" charset="0"/>
              </a:rPr>
              <a:t>	Savoir </a:t>
            </a:r>
            <a:r>
              <a:rPr lang="fr-FR" sz="1400" dirty="0">
                <a:latin typeface="Arial" panose="020B0604020202020204" pitchFamily="34" charset="0"/>
                <a:cs typeface="Arial" panose="020B0604020202020204" pitchFamily="34" charset="0"/>
              </a:rPr>
              <a:t>:</a:t>
            </a:r>
          </a:p>
          <a:p>
            <a:pPr marL="1358900" lvl="2"/>
            <a:r>
              <a:rPr lang="fr-FR" sz="1400" dirty="0">
                <a:latin typeface="Arial" panose="020B0604020202020204" pitchFamily="34" charset="0"/>
                <a:cs typeface="Arial" panose="020B0604020202020204" pitchFamily="34" charset="0"/>
              </a:rPr>
              <a:t> Lire un article scientifique en identifiant les principaux biais (LCA)</a:t>
            </a:r>
          </a:p>
          <a:p>
            <a:pPr marL="1358900" lvl="2"/>
            <a:r>
              <a:rPr lang="fr-FR" sz="1400" dirty="0">
                <a:latin typeface="Arial" panose="020B0604020202020204" pitchFamily="34" charset="0"/>
                <a:cs typeface="Arial" panose="020B0604020202020204" pitchFamily="34" charset="0"/>
              </a:rPr>
              <a:t> Utiliser les bons outils pour réaliser une bibliographie </a:t>
            </a:r>
          </a:p>
          <a:p>
            <a:pPr marL="1358900" lvl="2"/>
            <a:r>
              <a:rPr lang="fr-FR" sz="1400" dirty="0">
                <a:latin typeface="Arial" panose="020B0604020202020204" pitchFamily="34" charset="0"/>
                <a:cs typeface="Arial" panose="020B0604020202020204" pitchFamily="34" charset="0"/>
              </a:rPr>
              <a:t> Ecrire un protocole de recherche clinique et envisager sa mise en </a:t>
            </a:r>
            <a:r>
              <a:rPr lang="fr-FR" sz="1400" dirty="0" smtClean="0">
                <a:latin typeface="Arial" panose="020B0604020202020204" pitchFamily="34" charset="0"/>
                <a:cs typeface="Arial" panose="020B0604020202020204" pitchFamily="34" charset="0"/>
              </a:rPr>
              <a:t>place</a:t>
            </a:r>
            <a:endParaRPr lang="fr-FR" sz="1400" dirty="0">
              <a:latin typeface="Arial" panose="020B0604020202020204" pitchFamily="34" charset="0"/>
              <a:cs typeface="Arial" panose="020B0604020202020204" pitchFamily="34" charset="0"/>
            </a:endParaRPr>
          </a:p>
          <a:p>
            <a:pPr marL="450850" indent="0">
              <a:buNone/>
            </a:pPr>
            <a:r>
              <a:rPr lang="fr-FR" altLang="fr-FR" sz="1600" b="1" dirty="0">
                <a:solidFill>
                  <a:srgbClr val="0070C0"/>
                </a:solidFill>
                <a:latin typeface="Arial" panose="020B0604020202020204" pitchFamily="34" charset="0"/>
                <a:cs typeface="Arial" panose="020B0604020202020204" pitchFamily="34" charset="0"/>
              </a:rPr>
              <a:t>Intervenants :</a:t>
            </a:r>
          </a:p>
          <a:p>
            <a:pPr marL="1079500" lvl="1">
              <a:spcBef>
                <a:spcPct val="0"/>
              </a:spcBef>
            </a:pPr>
            <a:r>
              <a:rPr lang="fr-FR" altLang="fr-FR" sz="1400" dirty="0">
                <a:latin typeface="Arial" panose="020B0604020202020204" pitchFamily="34" charset="0"/>
                <a:cs typeface="Arial" panose="020B0604020202020204" pitchFamily="34" charset="0"/>
              </a:rPr>
              <a:t>Professionnels impliqués dans la recherche clinique à l’UGA et au CHU Grenoble Alpes, médecins </a:t>
            </a:r>
            <a:r>
              <a:rPr lang="fr-FR" altLang="fr-FR" sz="1400" dirty="0" err="1">
                <a:latin typeface="Arial" panose="020B0604020202020204" pitchFamily="34" charset="0"/>
                <a:cs typeface="Arial" panose="020B0604020202020204" pitchFamily="34" charset="0"/>
              </a:rPr>
              <a:t>méthodologistes</a:t>
            </a:r>
            <a:r>
              <a:rPr lang="fr-FR" altLang="fr-FR" sz="1400" dirty="0">
                <a:latin typeface="Arial" panose="020B0604020202020204" pitchFamily="34" charset="0"/>
                <a:cs typeface="Arial" panose="020B0604020202020204" pitchFamily="34" charset="0"/>
              </a:rPr>
              <a:t>, attachés de recherche clinique, chefs de projet, et statisticiens du Centre d'Investigation Clinique du CHU Grenoble (Inserm). </a:t>
            </a:r>
          </a:p>
          <a:p>
            <a:pPr marL="450850">
              <a:spcBef>
                <a:spcPts val="600"/>
              </a:spcBef>
            </a:pPr>
            <a:r>
              <a:rPr lang="fr-FR" altLang="fr-FR" sz="1600" b="1" dirty="0">
                <a:solidFill>
                  <a:srgbClr val="0070C0"/>
                </a:solidFill>
                <a:latin typeface="Arial" panose="020B0604020202020204" pitchFamily="34" charset="0"/>
                <a:cs typeface="Arial" panose="020B0604020202020204" pitchFamily="34" charset="0"/>
              </a:rPr>
              <a:t>Enseignements : </a:t>
            </a:r>
            <a:endParaRPr lang="fr-FR" altLang="fr-FR" sz="1600" b="1" dirty="0" smtClean="0">
              <a:solidFill>
                <a:srgbClr val="0070C0"/>
              </a:solidFill>
              <a:latin typeface="Arial" panose="020B0604020202020204" pitchFamily="34" charset="0"/>
              <a:cs typeface="Arial" panose="020B0604020202020204" pitchFamily="34" charset="0"/>
            </a:endParaRPr>
          </a:p>
          <a:p>
            <a:pPr marL="908050" lvl="1">
              <a:spcBef>
                <a:spcPts val="600"/>
              </a:spcBef>
            </a:pPr>
            <a:r>
              <a:rPr lang="fr-FR" altLang="fr-FR" sz="1400" dirty="0">
                <a:latin typeface="Arial" panose="020B0604020202020204" pitchFamily="34" charset="0"/>
                <a:cs typeface="Arial" panose="020B0604020202020204" pitchFamily="34" charset="0"/>
              </a:rPr>
              <a:t>C</a:t>
            </a:r>
            <a:r>
              <a:rPr lang="fr-FR" altLang="fr-FR" sz="1400" dirty="0" smtClean="0">
                <a:latin typeface="Arial" panose="020B0604020202020204" pitchFamily="34" charset="0"/>
                <a:cs typeface="Arial" panose="020B0604020202020204" pitchFamily="34" charset="0"/>
              </a:rPr>
              <a:t>ours </a:t>
            </a:r>
            <a:r>
              <a:rPr lang="fr-FR" altLang="fr-FR" sz="1400" dirty="0">
                <a:latin typeface="Arial" panose="020B0604020202020204" pitchFamily="34" charset="0"/>
                <a:cs typeface="Arial" panose="020B0604020202020204" pitchFamily="34" charset="0"/>
              </a:rPr>
              <a:t>théoriques, TD et travaux en groupes sur projet.</a:t>
            </a:r>
          </a:p>
        </p:txBody>
      </p:sp>
      <p:sp>
        <p:nvSpPr>
          <p:cNvPr id="5" name="Rectangle 4"/>
          <p:cNvSpPr/>
          <p:nvPr/>
        </p:nvSpPr>
        <p:spPr>
          <a:xfrm>
            <a:off x="309769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88860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679507"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470412" y="1046085"/>
            <a:ext cx="791449"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3096419"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88427"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4680435" y="1374886"/>
            <a:ext cx="792000" cy="252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2" name="Rectangle 11"/>
          <p:cNvSpPr/>
          <p:nvPr/>
        </p:nvSpPr>
        <p:spPr>
          <a:xfrm>
            <a:off x="3093421"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306792" y="104608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4" name="ZoneTexte 13"/>
          <p:cNvSpPr txBox="1"/>
          <p:nvPr/>
        </p:nvSpPr>
        <p:spPr>
          <a:xfrm>
            <a:off x="966499" y="987419"/>
            <a:ext cx="118494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Médecine</a:t>
            </a:r>
            <a:endParaRPr lang="fr-FR" dirty="0">
              <a:latin typeface="Arial" panose="020B0604020202020204" pitchFamily="34" charset="0"/>
              <a:cs typeface="Arial" panose="020B0604020202020204" pitchFamily="34" charset="0"/>
            </a:endParaRPr>
          </a:p>
        </p:txBody>
      </p:sp>
      <p:sp>
        <p:nvSpPr>
          <p:cNvPr id="15" name="Rectangle 14"/>
          <p:cNvSpPr/>
          <p:nvPr/>
        </p:nvSpPr>
        <p:spPr>
          <a:xfrm>
            <a:off x="2298478" y="1374886"/>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6" name="ZoneTexte 15"/>
          <p:cNvSpPr txBox="1"/>
          <p:nvPr/>
        </p:nvSpPr>
        <p:spPr>
          <a:xfrm>
            <a:off x="958711" y="1316220"/>
            <a:ext cx="1313180"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Maïeutique</a:t>
            </a:r>
            <a:endParaRPr lang="fr-FR" dirty="0">
              <a:latin typeface="Arial" panose="020B0604020202020204" pitchFamily="34" charset="0"/>
              <a:cs typeface="Arial" panose="020B0604020202020204" pitchFamily="34" charset="0"/>
            </a:endParaRPr>
          </a:p>
        </p:txBody>
      </p:sp>
      <p:sp>
        <p:nvSpPr>
          <p:cNvPr id="17" name="ZoneTexte 16"/>
          <p:cNvSpPr txBox="1"/>
          <p:nvPr/>
        </p:nvSpPr>
        <p:spPr>
          <a:xfrm>
            <a:off x="956420" y="1638613"/>
            <a:ext cx="646331" cy="369332"/>
          </a:xfrm>
          <a:prstGeom prst="rect">
            <a:avLst/>
          </a:prstGeom>
          <a:noFill/>
        </p:spPr>
        <p:txBody>
          <a:bodyPr wrap="none" rtlCol="0">
            <a:spAutoFit/>
          </a:bodyPr>
          <a:lstStyle/>
          <a:p>
            <a:r>
              <a:rPr lang="fr-FR" dirty="0" smtClean="0">
                <a:latin typeface="Arial" panose="020B0604020202020204" pitchFamily="34" charset="0"/>
                <a:cs typeface="Arial" panose="020B0604020202020204" pitchFamily="34" charset="0"/>
              </a:rPr>
              <a:t>Kiné</a:t>
            </a:r>
            <a:endParaRPr lang="fr-FR" dirty="0">
              <a:latin typeface="Arial" panose="020B0604020202020204" pitchFamily="34" charset="0"/>
              <a:cs typeface="Arial" panose="020B0604020202020204" pitchFamily="34" charset="0"/>
            </a:endParaRPr>
          </a:p>
        </p:txBody>
      </p:sp>
      <p:sp>
        <p:nvSpPr>
          <p:cNvPr id="18" name="Rectangle 17"/>
          <p:cNvSpPr/>
          <p:nvPr/>
        </p:nvSpPr>
        <p:spPr>
          <a:xfrm>
            <a:off x="2303793" y="1701405"/>
            <a:ext cx="792000" cy="25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6670290" y="1046807"/>
            <a:ext cx="926286" cy="45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6611026" y="1032406"/>
            <a:ext cx="1056700" cy="461665"/>
          </a:xfrm>
          <a:prstGeom prst="rect">
            <a:avLst/>
          </a:prstGeom>
        </p:spPr>
        <p:txBody>
          <a:bodyPr wrap="none">
            <a:spAutoFit/>
          </a:bodyPr>
          <a:lstStyle/>
          <a:p>
            <a:pPr algn="ctr"/>
            <a:r>
              <a:rPr lang="fr-FR" sz="2400" b="1" dirty="0">
                <a:latin typeface="Arial" panose="020B0604020202020204" pitchFamily="34" charset="0"/>
                <a:cs typeface="Arial" panose="020B0604020202020204" pitchFamily="34" charset="0"/>
              </a:rPr>
              <a:t>6</a:t>
            </a:r>
            <a:r>
              <a:rPr lang="fr-FR" sz="2400"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ECTS	</a:t>
            </a:r>
            <a:endParaRPr lang="fr-FR" dirty="0">
              <a:latin typeface="Arial" panose="020B0604020202020204" pitchFamily="34" charset="0"/>
              <a:cs typeface="Arial" panose="020B0604020202020204" pitchFamily="34" charset="0"/>
            </a:endParaRPr>
          </a:p>
        </p:txBody>
      </p:sp>
      <p:sp>
        <p:nvSpPr>
          <p:cNvPr id="21" name="Rectangle 20"/>
          <p:cNvSpPr/>
          <p:nvPr/>
        </p:nvSpPr>
        <p:spPr>
          <a:xfrm>
            <a:off x="7133570" y="1500159"/>
            <a:ext cx="465513" cy="450000"/>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2" name="ZoneTexte 21"/>
          <p:cNvSpPr txBox="1"/>
          <p:nvPr/>
        </p:nvSpPr>
        <p:spPr>
          <a:xfrm>
            <a:off x="2245739" y="1361483"/>
            <a:ext cx="3340082"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DFGSMa2  DFGSMa3  DFASMa1  DFASMa2</a:t>
            </a:r>
            <a:endParaRPr lang="fr-FR" sz="1200" dirty="0">
              <a:latin typeface="Arial" panose="020B0604020202020204" pitchFamily="34" charset="0"/>
              <a:cs typeface="Arial" panose="020B0604020202020204" pitchFamily="34" charset="0"/>
            </a:endParaRPr>
          </a:p>
        </p:txBody>
      </p:sp>
      <p:sp>
        <p:nvSpPr>
          <p:cNvPr id="23" name="ZoneTexte 22"/>
          <p:cNvSpPr txBox="1"/>
          <p:nvPr/>
        </p:nvSpPr>
        <p:spPr>
          <a:xfrm>
            <a:off x="2281886" y="1026181"/>
            <a:ext cx="4004879" cy="276999"/>
          </a:xfrm>
          <a:prstGeom prst="rect">
            <a:avLst/>
          </a:prstGeom>
          <a:noFill/>
        </p:spPr>
        <p:txBody>
          <a:bodyPr wrap="none" rtlCol="0">
            <a:spAutoFit/>
          </a:bodyPr>
          <a:lstStyle/>
          <a:p>
            <a:r>
              <a:rPr lang="fr-FR" sz="1200" dirty="0" smtClean="0">
                <a:latin typeface="Arial" panose="020B0604020202020204" pitchFamily="34" charset="0"/>
                <a:cs typeface="Arial" panose="020B0604020202020204" pitchFamily="34" charset="0"/>
              </a:rPr>
              <a:t>DFGSM2    DFGSM3   DFASM1     DFASM2    DFASM3</a:t>
            </a:r>
            <a:endParaRPr lang="fr-FR" sz="1200" dirty="0">
              <a:latin typeface="Arial" panose="020B0604020202020204" pitchFamily="34" charset="0"/>
              <a:cs typeface="Arial" panose="020B0604020202020204" pitchFamily="34" charset="0"/>
            </a:endParaRPr>
          </a:p>
        </p:txBody>
      </p:sp>
      <p:sp>
        <p:nvSpPr>
          <p:cNvPr id="24" name="ZoneTexte 23"/>
          <p:cNvSpPr txBox="1"/>
          <p:nvPr/>
        </p:nvSpPr>
        <p:spPr>
          <a:xfrm>
            <a:off x="2245739" y="1688906"/>
            <a:ext cx="1578073" cy="276999"/>
          </a:xfrm>
          <a:prstGeom prst="rect">
            <a:avLst/>
          </a:prstGeom>
          <a:noFill/>
        </p:spPr>
        <p:txBody>
          <a:bodyPr wrap="square" rtlCol="0">
            <a:spAutoFit/>
          </a:bodyPr>
          <a:lstStyle/>
          <a:p>
            <a:pPr algn="ctr"/>
            <a:r>
              <a:rPr lang="fr-FR" sz="1200" dirty="0" smtClean="0">
                <a:latin typeface="Arial" panose="020B0604020202020204" pitchFamily="34" charset="0"/>
                <a:cs typeface="Arial" panose="020B0604020202020204" pitchFamily="34" charset="0"/>
              </a:rPr>
              <a:t>  M1             M2</a:t>
            </a:r>
            <a:endParaRPr lang="fr-FR" sz="1200" dirty="0">
              <a:latin typeface="Arial" panose="020B0604020202020204" pitchFamily="34" charset="0"/>
              <a:cs typeface="Arial" panose="020B0604020202020204" pitchFamily="34" charset="0"/>
            </a:endParaRPr>
          </a:p>
        </p:txBody>
      </p:sp>
      <p:sp>
        <p:nvSpPr>
          <p:cNvPr id="25" name="Rectangle 24"/>
          <p:cNvSpPr/>
          <p:nvPr/>
        </p:nvSpPr>
        <p:spPr>
          <a:xfrm>
            <a:off x="6668430" y="1499279"/>
            <a:ext cx="465140" cy="450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6665341" y="1521079"/>
            <a:ext cx="954108" cy="400110"/>
          </a:xfrm>
          <a:prstGeom prst="rect">
            <a:avLst/>
          </a:prstGeom>
        </p:spPr>
        <p:txBody>
          <a:bodyPr wrap="none">
            <a:spAutoFit/>
          </a:bodyPr>
          <a:lstStyle/>
          <a:p>
            <a:pPr algn="ctr"/>
            <a:r>
              <a:rPr lang="fr-FR" sz="2000" dirty="0">
                <a:latin typeface="Arial" panose="020B0604020202020204" pitchFamily="34" charset="0"/>
                <a:cs typeface="Arial" panose="020B0604020202020204" pitchFamily="34" charset="0"/>
              </a:rPr>
              <a:t>S1  S2</a:t>
            </a:r>
          </a:p>
        </p:txBody>
      </p:sp>
      <p:sp>
        <p:nvSpPr>
          <p:cNvPr id="27" name="Rectangle 26"/>
          <p:cNvSpPr/>
          <p:nvPr/>
        </p:nvSpPr>
        <p:spPr>
          <a:xfrm>
            <a:off x="7676853" y="1165414"/>
            <a:ext cx="1200954" cy="646331"/>
          </a:xfrm>
          <a:prstGeom prst="rect">
            <a:avLst/>
          </a:prstGeom>
        </p:spPr>
        <p:txBody>
          <a:bodyPr wrap="square">
            <a:spAutoFit/>
          </a:bodyPr>
          <a:lstStyle/>
          <a:p>
            <a:pPr algn="ctr"/>
            <a:r>
              <a:rPr lang="fr-FR" altLang="fr-FR" dirty="0" smtClean="0"/>
              <a:t>Jeudi </a:t>
            </a:r>
            <a:r>
              <a:rPr lang="fr-FR" altLang="fr-FR" dirty="0"/>
              <a:t>après-midi</a:t>
            </a:r>
            <a:endParaRPr lang="fr-FR" dirty="0"/>
          </a:p>
        </p:txBody>
      </p:sp>
      <p:sp>
        <p:nvSpPr>
          <p:cNvPr id="28" name="Rectangle 27"/>
          <p:cNvSpPr/>
          <p:nvPr/>
        </p:nvSpPr>
        <p:spPr>
          <a:xfrm>
            <a:off x="0" y="2180436"/>
            <a:ext cx="8763000" cy="369332"/>
          </a:xfrm>
          <a:prstGeom prst="rect">
            <a:avLst/>
          </a:prstGeom>
        </p:spPr>
        <p:txBody>
          <a:bodyPr wrap="square">
            <a:spAutoFit/>
          </a:bodyPr>
          <a:lstStyle/>
          <a:p>
            <a:pPr marL="450850">
              <a:spcBef>
                <a:spcPts val="600"/>
              </a:spcBef>
              <a:tabLst>
                <a:tab pos="4929188" algn="l"/>
              </a:tabLst>
            </a:pPr>
            <a:r>
              <a:rPr lang="fr-FR" altLang="fr-FR" b="1" dirty="0" smtClean="0">
                <a:solidFill>
                  <a:srgbClr val="0070C0"/>
                </a:solidFill>
                <a:latin typeface="Arial" panose="020B0604020202020204" pitchFamily="34" charset="0"/>
                <a:cs typeface="Arial" panose="020B0604020202020204" pitchFamily="34" charset="0"/>
              </a:rPr>
              <a:t>Responsable </a:t>
            </a:r>
            <a:r>
              <a:rPr lang="fr-FR" altLang="fr-FR" b="1" dirty="0">
                <a:solidFill>
                  <a:srgbClr val="0070C0"/>
                </a:solidFill>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Matthieu Roustit </a:t>
            </a:r>
            <a:r>
              <a:rPr lang="fr-FR" altLang="fr-FR" sz="1600" dirty="0">
                <a:latin typeface="Arial" panose="020B0604020202020204" pitchFamily="34" charset="0"/>
                <a:cs typeface="Arial" panose="020B0604020202020204" pitchFamily="34" charset="0"/>
              </a:rPr>
              <a:t>(</a:t>
            </a:r>
            <a:r>
              <a:rPr lang="fr-FR" altLang="fr-FR" sz="1600" dirty="0" smtClean="0">
                <a:latin typeface="Arial" panose="020B0604020202020204" pitchFamily="34" charset="0"/>
                <a:cs typeface="Arial" panose="020B0604020202020204" pitchFamily="34" charset="0"/>
                <a:hlinkClick r:id="rId2"/>
              </a:rPr>
              <a:t>MRoustit@chu-grenoble.fr</a:t>
            </a:r>
            <a:r>
              <a:rPr lang="fr-FR" altLang="fr-FR" sz="1600" dirty="0" smtClean="0">
                <a:latin typeface="Arial" panose="020B0604020202020204" pitchFamily="34" charset="0"/>
                <a:cs typeface="Arial" panose="020B0604020202020204" pitchFamily="34" charset="0"/>
              </a:rPr>
              <a:t>) </a:t>
            </a:r>
            <a:endParaRPr lang="fr-FR" altLang="fr-F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898283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4038</TotalTime>
  <Words>4436</Words>
  <Application>Microsoft Office PowerPoint</Application>
  <PresentationFormat>Affichage à l'écran (4:3)</PresentationFormat>
  <Paragraphs>714</Paragraphs>
  <Slides>30</Slides>
  <Notes>7</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30</vt:i4>
      </vt:variant>
    </vt:vector>
  </HeadingPairs>
  <TitlesOfParts>
    <vt:vector size="39" baseType="lpstr">
      <vt:lpstr>MS PGothic</vt:lpstr>
      <vt:lpstr>Arial</vt:lpstr>
      <vt:lpstr>Calibri</vt:lpstr>
      <vt:lpstr>Calibri Light</vt:lpstr>
      <vt:lpstr>Mangal</vt:lpstr>
      <vt:lpstr>Verdana</vt:lpstr>
      <vt:lpstr>Wingdings</vt:lpstr>
      <vt:lpstr>Thème Office</vt:lpstr>
      <vt:lpstr>2_Modèle par défaut</vt:lpstr>
      <vt:lpstr>Présentation PowerPoint</vt:lpstr>
      <vt:lpstr>Présentation PowerPoint</vt:lpstr>
      <vt:lpstr>Tutorat - Communication scientifique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aseignr</dc:creator>
  <cp:lastModifiedBy>Pelletier, Laurent</cp:lastModifiedBy>
  <cp:revision>354</cp:revision>
  <dcterms:created xsi:type="dcterms:W3CDTF">2016-12-05T08:49:54Z</dcterms:created>
  <dcterms:modified xsi:type="dcterms:W3CDTF">2022-07-18T09:55:53Z</dcterms:modified>
</cp:coreProperties>
</file>